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99" r:id="rId2"/>
    <p:sldId id="351" r:id="rId3"/>
    <p:sldId id="331" r:id="rId4"/>
    <p:sldId id="353" r:id="rId5"/>
    <p:sldId id="323" r:id="rId6"/>
    <p:sldId id="324" r:id="rId7"/>
    <p:sldId id="325" r:id="rId8"/>
    <p:sldId id="326" r:id="rId9"/>
    <p:sldId id="354" r:id="rId10"/>
    <p:sldId id="332" r:id="rId11"/>
    <p:sldId id="329" r:id="rId12"/>
    <p:sldId id="333" r:id="rId13"/>
    <p:sldId id="335" r:id="rId14"/>
    <p:sldId id="358" r:id="rId15"/>
    <p:sldId id="334" r:id="rId16"/>
    <p:sldId id="336" r:id="rId17"/>
    <p:sldId id="337" r:id="rId18"/>
    <p:sldId id="365" r:id="rId19"/>
    <p:sldId id="339" r:id="rId20"/>
    <p:sldId id="340" r:id="rId21"/>
    <p:sldId id="341" r:id="rId22"/>
    <p:sldId id="346" r:id="rId23"/>
    <p:sldId id="342" r:id="rId24"/>
    <p:sldId id="343" r:id="rId25"/>
    <p:sldId id="347" r:id="rId26"/>
    <p:sldId id="338" r:id="rId27"/>
    <p:sldId id="357" r:id="rId28"/>
    <p:sldId id="359" r:id="rId29"/>
    <p:sldId id="360" r:id="rId30"/>
    <p:sldId id="292" r:id="rId31"/>
    <p:sldId id="344" r:id="rId32"/>
    <p:sldId id="345" r:id="rId33"/>
    <p:sldId id="293" r:id="rId34"/>
    <p:sldId id="294" r:id="rId35"/>
    <p:sldId id="296" r:id="rId36"/>
    <p:sldId id="295" r:id="rId37"/>
    <p:sldId id="297" r:id="rId38"/>
    <p:sldId id="362" r:id="rId39"/>
    <p:sldId id="363" r:id="rId40"/>
    <p:sldId id="364" r:id="rId41"/>
    <p:sldId id="349" r:id="rId42"/>
    <p:sldId id="301" r:id="rId43"/>
    <p:sldId id="36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68043"/>
  </p:normalViewPr>
  <p:slideViewPr>
    <p:cSldViewPr snapToGrid="0" snapToObjects="1">
      <p:cViewPr varScale="1">
        <p:scale>
          <a:sx n="87" d="100"/>
          <a:sy n="87" d="100"/>
        </p:scale>
        <p:origin x="262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4017E-87D2-C74B-A71F-D3D893021669}" type="datetimeFigureOut">
              <a:rPr lang="en-US" smtClean="0"/>
              <a:t>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BF601-1599-5242-8B95-9C87389577B7}" type="slidenum">
              <a:rPr lang="en-US" smtClean="0"/>
              <a:t>‹#›</a:t>
            </a:fld>
            <a:endParaRPr lang="en-US"/>
          </a:p>
        </p:txBody>
      </p:sp>
    </p:spTree>
    <p:extLst>
      <p:ext uri="{BB962C8B-B14F-4D97-AF65-F5344CB8AC3E}">
        <p14:creationId xmlns:p14="http://schemas.microsoft.com/office/powerpoint/2010/main" val="78934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w Cen MT" charset="0"/>
                <a:ea typeface="Tw Cen MT" charset="0"/>
                <a:cs typeface="Tw Cen MT" charset="0"/>
              </a:rPr>
              <a:t>As early as 1640, however, before the word "white" ever appeared in colonial law, the colonial courts began to make racialized distinctions that set up white privilege. </a:t>
            </a:r>
          </a:p>
          <a:p>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11</a:t>
            </a:fld>
            <a:endParaRPr lang="en-US"/>
          </a:p>
        </p:txBody>
      </p:sp>
    </p:spTree>
    <p:extLst>
      <p:ext uri="{BB962C8B-B14F-4D97-AF65-F5344CB8AC3E}">
        <p14:creationId xmlns:p14="http://schemas.microsoft.com/office/powerpoint/2010/main" val="9709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SURJ believes that we must understand how white supremacy is integral to economic injustice, patriarchy and other forms of oppression. Racism and white supremacy keep the many divided for the benefit of the few. Our work, then, is to create an inclusive, open-hearted approach to organizing, calling people into our</a:t>
            </a:r>
            <a:r>
              <a:rPr lang="en-US" sz="1200" b="0" i="0" kern="1200" baseline="0" dirty="0" smtClean="0">
                <a:solidFill>
                  <a:schemeClr val="tx1"/>
                </a:solidFill>
                <a:effectLst/>
                <a:latin typeface="+mn-lt"/>
                <a:ea typeface="+mn-ea"/>
                <a:cs typeface="+mn-cs"/>
              </a:rPr>
              <a:t> mutual interest in a racially equitable and just world.</a:t>
            </a:r>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38</a:t>
            </a:fld>
            <a:endParaRPr lang="en-US"/>
          </a:p>
        </p:txBody>
      </p:sp>
    </p:spTree>
    <p:extLst>
      <p:ext uri="{BB962C8B-B14F-4D97-AF65-F5344CB8AC3E}">
        <p14:creationId xmlns:p14="http://schemas.microsoft.com/office/powerpoint/2010/main" val="99329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you're not part of a chapter, join a chapter! Check the list on the website</a:t>
            </a:r>
          </a:p>
          <a:p>
            <a:r>
              <a:rPr lang="en-US" sz="1200" kern="1200" dirty="0" smtClean="0">
                <a:solidFill>
                  <a:schemeClr val="tx1"/>
                </a:solidFill>
                <a:latin typeface="+mn-lt"/>
                <a:ea typeface="+mn-ea"/>
                <a:cs typeface="+mn-cs"/>
              </a:rPr>
              <a:t>If you're not part of a chapter, start a chapter! New chapter orientations are every </a:t>
            </a:r>
            <a:r>
              <a:rPr lang="en-US" sz="1200" kern="1200" dirty="0" err="1" smtClean="0">
                <a:solidFill>
                  <a:schemeClr val="tx1"/>
                </a:solidFill>
                <a:latin typeface="+mn-lt"/>
                <a:ea typeface="+mn-ea"/>
                <a:cs typeface="+mn-cs"/>
              </a:rPr>
              <a:t>thursday</a:t>
            </a:r>
            <a:r>
              <a:rPr lang="en-US" sz="1200" kern="1200" dirty="0" smtClean="0">
                <a:solidFill>
                  <a:schemeClr val="tx1"/>
                </a:solidFill>
                <a:latin typeface="+mn-lt"/>
                <a:ea typeface="+mn-ea"/>
                <a:cs typeface="+mn-cs"/>
              </a:rPr>
              <a:t> at 6 </a:t>
            </a:r>
            <a:r>
              <a:rPr lang="en-US" sz="1200" kern="1200" dirty="0" err="1" smtClean="0">
                <a:solidFill>
                  <a:schemeClr val="tx1"/>
                </a:solidFill>
                <a:latin typeface="+mn-lt"/>
                <a:ea typeface="+mn-ea"/>
                <a:cs typeface="+mn-cs"/>
              </a:rPr>
              <a:t>eST</a:t>
            </a:r>
            <a:r>
              <a:rPr lang="en-US" sz="1200" kern="1200" dirty="0" smtClean="0">
                <a:solidFill>
                  <a:schemeClr val="tx1"/>
                </a:solidFill>
                <a:latin typeface="+mn-lt"/>
                <a:ea typeface="+mn-ea"/>
                <a:cs typeface="+mn-cs"/>
              </a:rPr>
              <a:t> and it's a great first place to start.</a:t>
            </a:r>
          </a:p>
          <a:p>
            <a:r>
              <a:rPr lang="en-US" sz="1200" kern="1200" dirty="0" smtClean="0">
                <a:solidFill>
                  <a:schemeClr val="tx1"/>
                </a:solidFill>
                <a:latin typeface="+mn-lt"/>
                <a:ea typeface="+mn-ea"/>
                <a:cs typeface="+mn-cs"/>
              </a:rPr>
              <a:t>If you're not up for starting a chapter, hold a house party (we can send them to the toolkit) </a:t>
            </a:r>
          </a:p>
          <a:p>
            <a:r>
              <a:rPr lang="en-US" sz="1200" kern="1200" dirty="0" smtClean="0">
                <a:solidFill>
                  <a:schemeClr val="tx1"/>
                </a:solidFill>
                <a:latin typeface="+mn-lt"/>
                <a:ea typeface="+mn-ea"/>
                <a:cs typeface="+mn-cs"/>
              </a:rPr>
              <a:t>GIVE </a:t>
            </a:r>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39</a:t>
            </a:fld>
            <a:endParaRPr lang="en-US"/>
          </a:p>
        </p:txBody>
      </p:sp>
    </p:spTree>
    <p:extLst>
      <p:ext uri="{BB962C8B-B14F-4D97-AF65-F5344CB8AC3E}">
        <p14:creationId xmlns:p14="http://schemas.microsoft.com/office/powerpoint/2010/main" val="95202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41</a:t>
            </a:fld>
            <a:endParaRPr lang="en-US"/>
          </a:p>
        </p:txBody>
      </p:sp>
    </p:spTree>
    <p:extLst>
      <p:ext uri="{BB962C8B-B14F-4D97-AF65-F5344CB8AC3E}">
        <p14:creationId xmlns:p14="http://schemas.microsoft.com/office/powerpoint/2010/main" val="73424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earliest examples of the establishment of white privilege involves three servants working for a farmer named Hugh Gwyn; the three servants attempted to run away to Maryland. In the records from the case, one was described as a Dutchman, the other a Scotchman; the third was described as a Negro. They were captured in Maryland and returned to Jamestown, where the court sentenced all three to 30 lashes -- a severe punishment even by the standards of that time. The Dutchman and the Scotchman were sentenced to an additional four years of servitude. The black man, named John Punch, was ordered to "serve his said master or his assigns for the time of his natural Life here or elsewhere." </a:t>
            </a:r>
          </a:p>
          <a:p>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12</a:t>
            </a:fld>
            <a:endParaRPr lang="en-US"/>
          </a:p>
        </p:txBody>
      </p:sp>
    </p:spTree>
    <p:extLst>
      <p:ext uri="{BB962C8B-B14F-4D97-AF65-F5344CB8AC3E}">
        <p14:creationId xmlns:p14="http://schemas.microsoft.com/office/powerpoint/2010/main" val="156046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the 1730s, legal and social racial divisions were firmly in place. Historian Edmund Morgan wrote: “Only one fear was greater than the fear of black rebellion in the new American colonies. That was the fear that discontented whites would join black slaves to overthrow the existing order.” The landowning elite constructed race and whiteness as a tool of control, persuading poor and working class European immigrants to give up their language and customs, assimilate into whiteness, and ignore their economic and social common ground with peoples brought from Africa into slavery and Indigenous peoples being forced off their land. Most Black people brought forcibly from Africa and their descendants were enslaved and even free Black people had no right to vote, bear arms or bear witness in court. Black people were also barred from participating in many trades during this period. During</a:t>
            </a:r>
            <a:r>
              <a:rPr lang="en-US" baseline="0" dirty="0" smtClean="0"/>
              <a:t> this period, c</a:t>
            </a:r>
            <a:r>
              <a:rPr lang="en-US" dirty="0" smtClean="0"/>
              <a:t>olonial governments regularly made and broke treaties with Indigenous peoples, taking land and pushing whole nations of people westward; our current</a:t>
            </a:r>
            <a:r>
              <a:rPr lang="en-US" baseline="0" dirty="0" smtClean="0"/>
              <a:t> government continues this process</a:t>
            </a:r>
            <a:r>
              <a:rPr lang="en-US" dirty="0" smtClean="0"/>
              <a:t>. Meanwhile, immigrants from Europe, who would merge over time into whiteness, gained the right to corn, money, a gun, clothing and 50 acres of land at the end of their </a:t>
            </a:r>
            <a:r>
              <a:rPr lang="en-US" dirty="0" err="1" smtClean="0"/>
              <a:t>indentureship</a:t>
            </a:r>
            <a:r>
              <a:rPr lang="en-US" dirty="0" smtClean="0"/>
              <a:t>. Often "free" white men found paid work in the capture and control of runaways and Indigenous peoples. </a:t>
            </a:r>
            <a:r>
              <a:rPr lang="en-US" sz="1200" b="0" i="0" kern="1200" dirty="0" smtClean="0">
                <a:solidFill>
                  <a:schemeClr val="tx1"/>
                </a:solidFill>
                <a:effectLst/>
                <a:latin typeface="+mn-lt"/>
                <a:ea typeface="+mn-ea"/>
                <a:cs typeface="+mn-cs"/>
              </a:rPr>
              <a:t>Slave patrols and Night Watches were designed to monitor the behavior</a:t>
            </a:r>
            <a:r>
              <a:rPr lang="en-US" sz="1200" b="0" i="0" kern="1200" baseline="0" dirty="0" smtClean="0">
                <a:solidFill>
                  <a:schemeClr val="tx1"/>
                </a:solidFill>
                <a:effectLst/>
                <a:latin typeface="+mn-lt"/>
                <a:ea typeface="+mn-ea"/>
                <a:cs typeface="+mn-cs"/>
              </a:rPr>
              <a:t> of enslaved and Indigenous people; in fact these patrols </a:t>
            </a:r>
            <a:r>
              <a:rPr lang="en-US" sz="1200" b="0" i="0" kern="1200" dirty="0" smtClean="0">
                <a:solidFill>
                  <a:schemeClr val="tx1"/>
                </a:solidFill>
                <a:effectLst/>
                <a:latin typeface="+mn-lt"/>
                <a:ea typeface="+mn-ea"/>
                <a:cs typeface="+mn-cs"/>
              </a:rPr>
              <a:t>were the origin of our modern police departments. </a:t>
            </a:r>
            <a:r>
              <a:rPr lang="en-US" dirty="0" smtClean="0"/>
              <a:t>In other words, poor whites “gained legal, political, emotional, social, and financial status ... directly related to the ... degradation of the Indigenous and the enslaved.</a:t>
            </a:r>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13</a:t>
            </a:fld>
            <a:endParaRPr lang="en-US"/>
          </a:p>
        </p:txBody>
      </p:sp>
    </p:spTree>
    <p:extLst>
      <p:ext uri="{BB962C8B-B14F-4D97-AF65-F5344CB8AC3E}">
        <p14:creationId xmlns:p14="http://schemas.microsoft.com/office/powerpoint/2010/main" val="147763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Rather than talk explicitly about this, we offer the popular narrative that we are a nation of immigrants. We</a:t>
            </a:r>
            <a:r>
              <a:rPr lang="en-US" baseline="0" dirty="0" smtClean="0"/>
              <a:t> neglect to mention the ways in which many immigrant groups from Europe were initially despised although always granted eventual access to citizenship. The American dream, we are told, is a story of people who come to the United States, work hard, and become successful; left unsaid is how success is meant only for those who can and do merge into whiteness, only meant for immigrants from Europe.</a:t>
            </a:r>
            <a:endParaRPr lang="en-US" dirty="0" smtClean="0"/>
          </a:p>
          <a:p>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14</a:t>
            </a:fld>
            <a:endParaRPr lang="en-US"/>
          </a:p>
        </p:txBody>
      </p:sp>
    </p:spTree>
    <p:extLst>
      <p:ext uri="{BB962C8B-B14F-4D97-AF65-F5344CB8AC3E}">
        <p14:creationId xmlns:p14="http://schemas.microsoft.com/office/powerpoint/2010/main" val="104687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dirty="0" smtClean="0"/>
              <a:t>The line in</a:t>
            </a:r>
            <a:r>
              <a:rPr lang="en-US" baseline="0" dirty="0" smtClean="0"/>
              <a:t> the sand has always been and is still race; immigrants of color, immigrants from south of our border, from the Middle East, from India, from Japan and China have never been invited into citizenship in the same way as their European counterparts. The history of the U.S. is a history of excluding and exploiting immigrant people and communities of color while also blaming and castigating them for being the racialized, “dangerous” other.</a:t>
            </a:r>
            <a:endParaRPr lang="en-US" dirty="0" smtClean="0"/>
          </a:p>
          <a:p>
            <a:pPr fontAlgn="base"/>
            <a:endParaRPr lang="en-US" b="0" dirty="0"/>
          </a:p>
        </p:txBody>
      </p:sp>
      <p:sp>
        <p:nvSpPr>
          <p:cNvPr id="4" name="Slide Number Placeholder 3"/>
          <p:cNvSpPr>
            <a:spLocks noGrp="1"/>
          </p:cNvSpPr>
          <p:nvPr>
            <p:ph type="sldNum" sz="quarter" idx="10"/>
          </p:nvPr>
        </p:nvSpPr>
        <p:spPr/>
        <p:txBody>
          <a:bodyPr/>
          <a:lstStyle/>
          <a:p>
            <a:fld id="{E1EBF601-1599-5242-8B95-9C87389577B7}" type="slidenum">
              <a:rPr lang="en-US" smtClean="0"/>
              <a:t>15</a:t>
            </a:fld>
            <a:endParaRPr lang="en-US"/>
          </a:p>
        </p:txBody>
      </p:sp>
    </p:spTree>
    <p:extLst>
      <p:ext uri="{BB962C8B-B14F-4D97-AF65-F5344CB8AC3E}">
        <p14:creationId xmlns:p14="http://schemas.microsoft.com/office/powerpoint/2010/main" val="98739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 depth look at our</a:t>
            </a:r>
            <a:r>
              <a:rPr lang="en-US" baseline="0" dirty="0" smtClean="0"/>
              <a:t> nation’s history will show that</a:t>
            </a:r>
            <a:r>
              <a:rPr lang="en-US" dirty="0" smtClean="0"/>
              <a:t> every institution in the U.S. participated</a:t>
            </a:r>
            <a:r>
              <a:rPr lang="en-US" baseline="0" dirty="0" smtClean="0"/>
              <a:t> in constructing race and racial categories.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16</a:t>
            </a:fld>
            <a:endParaRPr lang="en-US"/>
          </a:p>
        </p:txBody>
      </p:sp>
    </p:spTree>
    <p:extLst>
      <p:ext uri="{BB962C8B-B14F-4D97-AF65-F5344CB8AC3E}">
        <p14:creationId xmlns:p14="http://schemas.microsoft.com/office/powerpoint/2010/main" val="158866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privilege</a:t>
            </a:r>
            <a:r>
              <a:rPr lang="en-US" baseline="0" dirty="0" smtClean="0"/>
              <a:t> and internalized white superiority are also personal, institutional, and cultural. So, for example, we tell ourselves stories about how we are not personally racist and therefore do not benefit from racism while benefitting materially (institutional access) and psychically (regular validation) as a result of belonging to the white group. </a:t>
            </a:r>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28</a:t>
            </a:fld>
            <a:endParaRPr lang="en-US"/>
          </a:p>
        </p:txBody>
      </p:sp>
    </p:spTree>
    <p:extLst>
      <p:ext uri="{BB962C8B-B14F-4D97-AF65-F5344CB8AC3E}">
        <p14:creationId xmlns:p14="http://schemas.microsoft.com/office/powerpoint/2010/main" val="3743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process of benefitting while creating narratives that we do not benefit works to render invisible to many of us how racism operates, which reinforces it yet again.</a:t>
            </a:r>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29</a:t>
            </a:fld>
            <a:endParaRPr lang="en-US"/>
          </a:p>
        </p:txBody>
      </p:sp>
    </p:spTree>
    <p:extLst>
      <p:ext uri="{BB962C8B-B14F-4D97-AF65-F5344CB8AC3E}">
        <p14:creationId xmlns:p14="http://schemas.microsoft.com/office/powerpoint/2010/main" val="2849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SURJ has</a:t>
            </a:r>
            <a:r>
              <a:rPr lang="en-US" sz="1200" b="0" i="0" kern="1200" baseline="0" dirty="0" smtClean="0">
                <a:solidFill>
                  <a:schemeClr val="tx1"/>
                </a:solidFill>
                <a:effectLst/>
                <a:latin typeface="+mn-lt"/>
                <a:ea typeface="+mn-ea"/>
                <a:cs typeface="+mn-cs"/>
              </a:rPr>
              <a:t> developed a three pronged approach to change:</a:t>
            </a:r>
          </a:p>
          <a:p>
            <a:pPr marL="228600" indent="-228600" rtl="0">
              <a:buFont typeface="+mj-lt"/>
              <a:buAutoNum type="arabicPeriod"/>
            </a:pPr>
            <a:r>
              <a:rPr lang="en-US" sz="1200" b="0" i="0" kern="1200" dirty="0" smtClean="0">
                <a:solidFill>
                  <a:schemeClr val="tx1"/>
                </a:solidFill>
                <a:effectLst/>
                <a:latin typeface="+mn-lt"/>
                <a:ea typeface="+mn-ea"/>
                <a:cs typeface="+mn-cs"/>
              </a:rPr>
              <a:t>Delegitimize racist institutions</a:t>
            </a:r>
          </a:p>
          <a:p>
            <a:pPr marL="228600" indent="-228600" rtl="0">
              <a:buFont typeface="+mj-lt"/>
              <a:buAutoNum type="arabicPeriod"/>
            </a:pPr>
            <a:r>
              <a:rPr lang="en-US" sz="1200" b="0" i="0" kern="1200" dirty="0" smtClean="0">
                <a:solidFill>
                  <a:schemeClr val="tx1"/>
                </a:solidFill>
                <a:effectLst/>
                <a:latin typeface="+mn-lt"/>
                <a:ea typeface="+mn-ea"/>
                <a:cs typeface="+mn-cs"/>
              </a:rPr>
              <a:t>Fight for a fair economy that refuses to pit communities against each other</a:t>
            </a:r>
          </a:p>
          <a:p>
            <a:pPr marL="228600" indent="-228600" rtl="0">
              <a:buFont typeface="+mj-lt"/>
              <a:buAutoNum type="arabicPeriod"/>
            </a:pPr>
            <a:r>
              <a:rPr lang="en-US" sz="1200" b="0" i="0" kern="1200" dirty="0" smtClean="0">
                <a:solidFill>
                  <a:schemeClr val="tx1"/>
                </a:solidFill>
                <a:effectLst/>
                <a:latin typeface="+mn-lt"/>
                <a:ea typeface="+mn-ea"/>
                <a:cs typeface="+mn-cs"/>
              </a:rPr>
              <a:t>Shift culture (meaning the underlying beliefs folks have about people and the world) in a way that undermines support for white supremacy</a:t>
            </a:r>
          </a:p>
          <a:p>
            <a:endParaRPr lang="en-US" dirty="0"/>
          </a:p>
        </p:txBody>
      </p:sp>
      <p:sp>
        <p:nvSpPr>
          <p:cNvPr id="4" name="Slide Number Placeholder 3"/>
          <p:cNvSpPr>
            <a:spLocks noGrp="1"/>
          </p:cNvSpPr>
          <p:nvPr>
            <p:ph type="sldNum" sz="quarter" idx="10"/>
          </p:nvPr>
        </p:nvSpPr>
        <p:spPr/>
        <p:txBody>
          <a:bodyPr/>
          <a:lstStyle/>
          <a:p>
            <a:fld id="{E1EBF601-1599-5242-8B95-9C87389577B7}" type="slidenum">
              <a:rPr lang="en-US" smtClean="0"/>
              <a:t>37</a:t>
            </a:fld>
            <a:endParaRPr lang="en-US"/>
          </a:p>
        </p:txBody>
      </p:sp>
    </p:spTree>
    <p:extLst>
      <p:ext uri="{BB962C8B-B14F-4D97-AF65-F5344CB8AC3E}">
        <p14:creationId xmlns:p14="http://schemas.microsoft.com/office/powerpoint/2010/main" val="34927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3BCEC9-E48F-6348-AF09-71FCA9E75ED7}"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146517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BCEC9-E48F-6348-AF09-71FCA9E75ED7}"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286219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BCEC9-E48F-6348-AF09-71FCA9E75ED7}"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319211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BCEC9-E48F-6348-AF09-71FCA9E75ED7}"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140739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BCEC9-E48F-6348-AF09-71FCA9E75ED7}"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165177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3BCEC9-E48F-6348-AF09-71FCA9E75ED7}"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253541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3BCEC9-E48F-6348-AF09-71FCA9E75ED7}" type="datetimeFigureOut">
              <a:rPr lang="en-US" smtClean="0"/>
              <a:t>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412792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BCEC9-E48F-6348-AF09-71FCA9E75ED7}" type="datetimeFigureOut">
              <a:rPr lang="en-US" smtClean="0"/>
              <a:t>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373631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BCEC9-E48F-6348-AF09-71FCA9E75ED7}" type="datetimeFigureOut">
              <a:rPr lang="en-US" smtClean="0"/>
              <a:t>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267879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BCEC9-E48F-6348-AF09-71FCA9E75ED7}"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199970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BCEC9-E48F-6348-AF09-71FCA9E75ED7}"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C24DE-5E85-E94D-97A9-95F91CC429A6}" type="slidenum">
              <a:rPr lang="en-US" smtClean="0"/>
              <a:t>‹#›</a:t>
            </a:fld>
            <a:endParaRPr lang="en-US"/>
          </a:p>
        </p:txBody>
      </p:sp>
    </p:spTree>
    <p:extLst>
      <p:ext uri="{BB962C8B-B14F-4D97-AF65-F5344CB8AC3E}">
        <p14:creationId xmlns:p14="http://schemas.microsoft.com/office/powerpoint/2010/main" val="616568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BCEC9-E48F-6348-AF09-71FCA9E75ED7}" type="datetimeFigureOut">
              <a:rPr lang="en-US" smtClean="0"/>
              <a:t>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C24DE-5E85-E94D-97A9-95F91CC429A6}" type="slidenum">
              <a:rPr lang="en-US" smtClean="0"/>
              <a:t>‹#›</a:t>
            </a:fld>
            <a:endParaRPr lang="en-US"/>
          </a:p>
        </p:txBody>
      </p:sp>
    </p:spTree>
    <p:extLst>
      <p:ext uri="{BB962C8B-B14F-4D97-AF65-F5344CB8AC3E}">
        <p14:creationId xmlns:p14="http://schemas.microsoft.com/office/powerpoint/2010/main" val="184464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png"/><Relationship Id="rId7"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 Id="rId3"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image" Target="../media/image37.t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Tw Cen MT"/>
                <a:cs typeface="Tw Cen MT"/>
              </a:rPr>
              <a:t>RACISM 101</a:t>
            </a:r>
            <a:endParaRPr lang="en-US" sz="3600" dirty="0">
              <a:latin typeface="Tw Cen MT"/>
              <a:cs typeface="Tw Cen MT"/>
            </a:endParaRPr>
          </a:p>
        </p:txBody>
      </p:sp>
      <p:pic>
        <p:nvPicPr>
          <p:cNvPr id="4" name="Content Placeholder 3" descr="if they take you.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7264" b="23896"/>
          <a:stretch/>
        </p:blipFill>
        <p:spPr>
          <a:xfrm>
            <a:off x="666376" y="1554128"/>
            <a:ext cx="7790329" cy="5303872"/>
          </a:xfrm>
        </p:spPr>
      </p:pic>
    </p:spTree>
    <p:extLst>
      <p:ext uri="{BB962C8B-B14F-4D97-AF65-F5344CB8AC3E}">
        <p14:creationId xmlns:p14="http://schemas.microsoft.com/office/powerpoint/2010/main" val="45675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7418164"/>
            <a:chOff x="0" y="26988"/>
            <a:chExt cx="9144000" cy="7389019"/>
          </a:xfrm>
        </p:grpSpPr>
        <p:pic>
          <p:nvPicPr>
            <p:cNvPr id="3" name="Picture 3" descr="USAjimcrow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6988"/>
              <a:ext cx="855345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52260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pPr algn="ctr"/>
              <a:r>
                <a:rPr lang="en-US" altLang="en-US" sz="3600" b="1" dirty="0">
                  <a:solidFill>
                    <a:srgbClr val="FF0000"/>
                  </a:solidFill>
                  <a:latin typeface="Tw Cen MT" charset="0"/>
                  <a:ea typeface="Tw Cen MT" charset="0"/>
                  <a:cs typeface="Tw Cen MT" charset="0"/>
                </a:rPr>
                <a:t>Race is not </a:t>
              </a:r>
              <a:r>
                <a:rPr lang="en-US" altLang="en-US" sz="3600" b="1" dirty="0" smtClean="0">
                  <a:solidFill>
                    <a:srgbClr val="FF0000"/>
                  </a:solidFill>
                  <a:latin typeface="Tw Cen MT" charset="0"/>
                  <a:ea typeface="Tw Cen MT" charset="0"/>
                  <a:cs typeface="Tw Cen MT" charset="0"/>
                </a:rPr>
                <a:t>biologically real</a:t>
              </a:r>
              <a:r>
                <a:rPr lang="en-US" altLang="en-US" sz="3600" b="1" dirty="0">
                  <a:solidFill>
                    <a:srgbClr val="FF0000"/>
                  </a:solidFill>
                  <a:latin typeface="Tw Cen MT" charset="0"/>
                  <a:ea typeface="Tw Cen MT" charset="0"/>
                  <a:cs typeface="Tw Cen MT" charset="0"/>
                </a:rPr>
                <a:t>.</a:t>
              </a:r>
              <a:endParaRPr lang="en-US" altLang="en-US" b="1" dirty="0">
                <a:latin typeface="Tw Cen MT" charset="0"/>
                <a:ea typeface="Tw Cen MT" charset="0"/>
                <a:cs typeface="Tw Cen MT" charset="0"/>
              </a:endParaRPr>
            </a:p>
          </p:txBody>
        </p:sp>
        <p:sp>
          <p:nvSpPr>
            <p:cNvPr id="5" name="TextBox 4"/>
            <p:cNvSpPr txBox="1">
              <a:spLocks noChangeArrowheads="1"/>
            </p:cNvSpPr>
            <p:nvPr/>
          </p:nvSpPr>
          <p:spPr bwMode="auto">
            <a:xfrm>
              <a:off x="0" y="5791200"/>
              <a:ext cx="9144000" cy="16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pPr algn="ctr"/>
              <a:r>
                <a:rPr lang="en-US" altLang="en-US" sz="3600" b="1" dirty="0">
                  <a:solidFill>
                    <a:srgbClr val="FF0000"/>
                  </a:solidFill>
                  <a:latin typeface="Tw Cen MT" charset="0"/>
                  <a:ea typeface="Tw Cen MT" charset="0"/>
                  <a:cs typeface="Tw Cen MT" charset="0"/>
                </a:rPr>
                <a:t>Race was constructed for </a:t>
              </a:r>
              <a:endParaRPr lang="en-US" altLang="en-US" sz="3600" b="1" dirty="0" smtClean="0">
                <a:solidFill>
                  <a:srgbClr val="FF0000"/>
                </a:solidFill>
                <a:latin typeface="Tw Cen MT" charset="0"/>
                <a:ea typeface="Tw Cen MT" charset="0"/>
                <a:cs typeface="Tw Cen MT" charset="0"/>
              </a:endParaRPr>
            </a:p>
            <a:p>
              <a:pPr algn="ctr"/>
              <a:r>
                <a:rPr lang="en-US" altLang="en-US" sz="3600" b="1" dirty="0" smtClean="0">
                  <a:solidFill>
                    <a:srgbClr val="FF0000"/>
                  </a:solidFill>
                  <a:latin typeface="Tw Cen MT" charset="0"/>
                  <a:ea typeface="Tw Cen MT" charset="0"/>
                  <a:cs typeface="Tw Cen MT" charset="0"/>
                </a:rPr>
                <a:t>political </a:t>
              </a:r>
              <a:r>
                <a:rPr lang="en-US" altLang="en-US" sz="3600" b="1" dirty="0">
                  <a:solidFill>
                    <a:srgbClr val="FF0000"/>
                  </a:solidFill>
                  <a:latin typeface="Tw Cen MT" charset="0"/>
                  <a:ea typeface="Tw Cen MT" charset="0"/>
                  <a:cs typeface="Tw Cen MT" charset="0"/>
                </a:rPr>
                <a:t>and </a:t>
              </a:r>
              <a:r>
                <a:rPr lang="en-US" altLang="en-US" sz="3600" b="1" dirty="0" smtClean="0">
                  <a:solidFill>
                    <a:srgbClr val="FF0000"/>
                  </a:solidFill>
                  <a:latin typeface="Tw Cen MT" charset="0"/>
                  <a:ea typeface="Tw Cen MT" charset="0"/>
                  <a:cs typeface="Tw Cen MT" charset="0"/>
                </a:rPr>
                <a:t>cultural (social) purposes</a:t>
              </a:r>
              <a:r>
                <a:rPr lang="en-US" altLang="en-US" sz="3600" b="1" dirty="0">
                  <a:solidFill>
                    <a:srgbClr val="FF0000"/>
                  </a:solidFill>
                  <a:latin typeface="Tw Cen MT" charset="0"/>
                  <a:ea typeface="Tw Cen MT" charset="0"/>
                  <a:cs typeface="Tw Cen MT" charset="0"/>
                </a:rPr>
                <a:t>.</a:t>
              </a:r>
            </a:p>
            <a:p>
              <a:endParaRPr lang="en-US" altLang="en-US" dirty="0"/>
            </a:p>
          </p:txBody>
        </p:sp>
      </p:grpSp>
    </p:spTree>
    <p:extLst>
      <p:ext uri="{BB962C8B-B14F-4D97-AF65-F5344CB8AC3E}">
        <p14:creationId xmlns:p14="http://schemas.microsoft.com/office/powerpoint/2010/main" val="111310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373"/>
            <a:ext cx="9144000" cy="5513076"/>
          </a:xfrm>
          <a:prstGeom prst="rect">
            <a:avLst/>
          </a:prstGeom>
        </p:spPr>
      </p:pic>
      <p:sp>
        <p:nvSpPr>
          <p:cNvPr id="4" name="TextBox 3"/>
          <p:cNvSpPr txBox="1"/>
          <p:nvPr/>
        </p:nvSpPr>
        <p:spPr>
          <a:xfrm>
            <a:off x="8126083" y="0"/>
            <a:ext cx="1017918" cy="369332"/>
          </a:xfrm>
          <a:prstGeom prst="rect">
            <a:avLst/>
          </a:prstGeom>
          <a:noFill/>
        </p:spPr>
        <p:txBody>
          <a:bodyPr wrap="square" rtlCol="0">
            <a:spAutoFit/>
          </a:bodyPr>
          <a:lstStyle/>
          <a:p>
            <a:r>
              <a:rPr lang="en-US" smtClean="0">
                <a:latin typeface="Avenir Book" charset="0"/>
                <a:ea typeface="Avenir Book" charset="0"/>
                <a:cs typeface="Avenir Book" charset="0"/>
              </a:rPr>
              <a:t>Slide 11</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11513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4200"/>
            <a:ext cx="9144000" cy="3137647"/>
          </a:xfrm>
          <a:prstGeom prst="rect">
            <a:avLst/>
          </a:prstGeom>
        </p:spPr>
      </p:pic>
      <p:sp>
        <p:nvSpPr>
          <p:cNvPr id="4" name="TextBox 3"/>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12</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5101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204" y="615616"/>
            <a:ext cx="4638174" cy="5577740"/>
          </a:xfrm>
          <a:prstGeom prst="rect">
            <a:avLst/>
          </a:prstGeom>
        </p:spPr>
      </p:pic>
      <p:sp>
        <p:nvSpPr>
          <p:cNvPr id="3" name="TextBox 2"/>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13</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67978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143" y="1358948"/>
            <a:ext cx="3199402" cy="3497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545" y="2907908"/>
            <a:ext cx="2361883" cy="32766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3545" y="517311"/>
            <a:ext cx="2932113" cy="2390597"/>
          </a:xfrm>
          <a:prstGeom prst="rect">
            <a:avLst/>
          </a:prstGeom>
        </p:spPr>
      </p:pic>
      <p:sp>
        <p:nvSpPr>
          <p:cNvPr id="6" name="TextBox 5"/>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14</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68026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64" y="177992"/>
            <a:ext cx="2222500"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569" y="2239993"/>
            <a:ext cx="2032000" cy="1828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018" y="3835592"/>
            <a:ext cx="3703397" cy="28498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61" y="1097856"/>
            <a:ext cx="2984500" cy="27305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2569" y="4068793"/>
            <a:ext cx="3810000" cy="2133600"/>
          </a:xfrm>
          <a:prstGeom prst="rect">
            <a:avLst/>
          </a:prstGeom>
        </p:spPr>
      </p:pic>
      <p:sp>
        <p:nvSpPr>
          <p:cNvPr id="8" name="TextBox 7"/>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15</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154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685800"/>
            <a:ext cx="7772400" cy="5370513"/>
            <a:chOff x="609600" y="685800"/>
            <a:chExt cx="7772400" cy="5370513"/>
          </a:xfrm>
        </p:grpSpPr>
        <p:pic>
          <p:nvPicPr>
            <p:cNvPr id="3" name="Picture 3" descr="helping hand.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86200"/>
              <a:ext cx="7032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k--black-and-white-cartoon-illustration-vector.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62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b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905000"/>
              <a:ext cx="852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croscp2.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905000"/>
              <a:ext cx="9001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119543789489042057caduceus_ryland_sanders_01.svg.hi.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905000"/>
              <a:ext cx="855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sosceles Triangle 2"/>
            <p:cNvSpPr/>
            <p:nvPr/>
          </p:nvSpPr>
          <p:spPr bwMode="auto">
            <a:xfrm>
              <a:off x="609600" y="68580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9" name="Plus 8"/>
            <p:cNvSpPr/>
            <p:nvPr/>
          </p:nvSpPr>
          <p:spPr bwMode="auto">
            <a:xfrm>
              <a:off x="1905000" y="16002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sp>
          <p:nvSpPr>
            <p:cNvPr id="10" name="Isosceles Triangle 6"/>
            <p:cNvSpPr/>
            <p:nvPr/>
          </p:nvSpPr>
          <p:spPr bwMode="auto">
            <a:xfrm>
              <a:off x="2286000" y="68580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11" name="Plus 10"/>
            <p:cNvSpPr/>
            <p:nvPr/>
          </p:nvSpPr>
          <p:spPr bwMode="auto">
            <a:xfrm>
              <a:off x="3581400" y="16002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sp>
          <p:nvSpPr>
            <p:cNvPr id="12" name="Isosceles Triangle 8"/>
            <p:cNvSpPr/>
            <p:nvPr/>
          </p:nvSpPr>
          <p:spPr bwMode="auto">
            <a:xfrm>
              <a:off x="3886200" y="68580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13" name="Isosceles Triangle 13"/>
            <p:cNvSpPr/>
            <p:nvPr/>
          </p:nvSpPr>
          <p:spPr bwMode="auto">
            <a:xfrm>
              <a:off x="5486400" y="68580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14" name="Plus 13"/>
            <p:cNvSpPr/>
            <p:nvPr/>
          </p:nvSpPr>
          <p:spPr bwMode="auto">
            <a:xfrm>
              <a:off x="5105400" y="16002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pic>
          <p:nvPicPr>
            <p:cNvPr id="15" name="Picture 15" descr="us+capitol+building.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1600200"/>
              <a:ext cx="849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Isosceles Triangle 16"/>
            <p:cNvSpPr/>
            <p:nvPr/>
          </p:nvSpPr>
          <p:spPr bwMode="auto">
            <a:xfrm>
              <a:off x="7086600" y="68580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17" name="Plus 16"/>
            <p:cNvSpPr/>
            <p:nvPr/>
          </p:nvSpPr>
          <p:spPr bwMode="auto">
            <a:xfrm>
              <a:off x="6705600" y="16002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pic>
          <p:nvPicPr>
            <p:cNvPr id="18" name="Picture 18" descr="television_silhouet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1905000"/>
              <a:ext cx="514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19"/>
            <p:cNvSpPr/>
            <p:nvPr/>
          </p:nvSpPr>
          <p:spPr bwMode="auto">
            <a:xfrm>
              <a:off x="1447800" y="274320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20" name="Plus 19"/>
            <p:cNvSpPr/>
            <p:nvPr/>
          </p:nvSpPr>
          <p:spPr bwMode="auto">
            <a:xfrm>
              <a:off x="2819400" y="35814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sp>
          <p:nvSpPr>
            <p:cNvPr id="21" name="Isosceles Triangle 22"/>
            <p:cNvSpPr/>
            <p:nvPr/>
          </p:nvSpPr>
          <p:spPr bwMode="auto">
            <a:xfrm>
              <a:off x="3081338" y="269875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pic>
          <p:nvPicPr>
            <p:cNvPr id="22" name="Picture 22" descr="clipart-church-hous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19463" y="4114800"/>
              <a:ext cx="7858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Isosceles Triangle 25"/>
            <p:cNvSpPr/>
            <p:nvPr/>
          </p:nvSpPr>
          <p:spPr bwMode="auto">
            <a:xfrm>
              <a:off x="4691063" y="2698750"/>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sp>
          <p:nvSpPr>
            <p:cNvPr id="24" name="Plus 23"/>
            <p:cNvSpPr/>
            <p:nvPr/>
          </p:nvSpPr>
          <p:spPr bwMode="auto">
            <a:xfrm>
              <a:off x="4343400" y="35814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sp>
          <p:nvSpPr>
            <p:cNvPr id="25" name="Plus 24"/>
            <p:cNvSpPr/>
            <p:nvPr/>
          </p:nvSpPr>
          <p:spPr bwMode="auto">
            <a:xfrm>
              <a:off x="5919788" y="35814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sp>
          <p:nvSpPr>
            <p:cNvPr id="26" name="Isosceles Triangle 29"/>
            <p:cNvSpPr/>
            <p:nvPr/>
          </p:nvSpPr>
          <p:spPr bwMode="auto">
            <a:xfrm>
              <a:off x="6278563" y="2693988"/>
              <a:ext cx="1295400" cy="2286000"/>
            </a:xfrm>
            <a:prstGeom prst="triangle">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ln w="28575" cmpd="sng">
                  <a:solidFill>
                    <a:schemeClr val="tx1"/>
                  </a:solidFill>
                </a:ln>
                <a:noFill/>
              </a:endParaRPr>
            </a:p>
          </p:txBody>
        </p:sp>
        <p:pic>
          <p:nvPicPr>
            <p:cNvPr id="27" name="Picture 27" descr="prison.jpe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42088" y="4178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Plus 27"/>
            <p:cNvSpPr/>
            <p:nvPr/>
          </p:nvSpPr>
          <p:spPr bwMode="auto">
            <a:xfrm>
              <a:off x="5943600" y="5486400"/>
              <a:ext cx="381000" cy="457200"/>
            </a:xfrm>
            <a:prstGeom prst="mathPlus">
              <a:avLst/>
            </a:prstGeom>
            <a:solidFill>
              <a:srgbClr val="FF0000"/>
            </a:solidFill>
            <a:ln w="28575" cap="flat" cmpd="sng" algn="ctr">
              <a:solidFill>
                <a:srgbClr val="FF0000"/>
              </a:solidFill>
              <a:prstDash val="solid"/>
              <a:round/>
              <a:headEnd type="none" w="med" len="med"/>
              <a:tailEnd type="none" w="med" len="med"/>
            </a:ln>
            <a:effectLst/>
          </p:spPr>
          <p:txBody>
            <a:bodyPr/>
            <a:lstStyle/>
            <a:p>
              <a:pPr>
                <a:defRPr/>
              </a:pPr>
              <a:endParaRPr lang="en-US"/>
            </a:p>
          </p:txBody>
        </p:sp>
        <p:sp>
          <p:nvSpPr>
            <p:cNvPr id="29" name="TextBox 29"/>
            <p:cNvSpPr txBox="1">
              <a:spLocks noChangeArrowheads="1"/>
            </p:cNvSpPr>
            <p:nvPr/>
          </p:nvSpPr>
          <p:spPr bwMode="auto">
            <a:xfrm>
              <a:off x="6400800" y="54102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600" b="1">
                  <a:latin typeface="Adobe Garamond Pro" charset="0"/>
                </a:rPr>
                <a:t>. . . .</a:t>
              </a:r>
            </a:p>
          </p:txBody>
        </p:sp>
      </p:grpSp>
      <p:sp>
        <p:nvSpPr>
          <p:cNvPr id="30" name="TextBox 29"/>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16</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44971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2"/>
          <p:cNvSpPr/>
          <p:nvPr/>
        </p:nvSpPr>
        <p:spPr bwMode="auto">
          <a:xfrm>
            <a:off x="1613648" y="758372"/>
            <a:ext cx="5576046" cy="5785864"/>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3" name="TextBox 2"/>
          <p:cNvSpPr txBox="1">
            <a:spLocks noChangeArrowheads="1"/>
          </p:cNvSpPr>
          <p:nvPr/>
        </p:nvSpPr>
        <p:spPr bwMode="auto">
          <a:xfrm>
            <a:off x="2866571" y="1230286"/>
            <a:ext cx="3124200" cy="523875"/>
          </a:xfrm>
          <a:prstGeom prst="rect">
            <a:avLst/>
          </a:prstGeom>
          <a:noFill/>
          <a:ln>
            <a:noFill/>
          </a:ln>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pPr algn="ctr"/>
            <a:r>
              <a:rPr lang="en-US" altLang="en-US" b="1" dirty="0" smtClean="0">
                <a:latin typeface="Tw Cen MT" charset="0"/>
                <a:ea typeface="Tw Cen MT" charset="0"/>
                <a:cs typeface="Tw Cen MT" charset="0"/>
              </a:rPr>
              <a:t>WHITE</a:t>
            </a:r>
            <a:endParaRPr lang="en-US" altLang="en-US" b="1" dirty="0">
              <a:latin typeface="Tw Cen MT" charset="0"/>
              <a:ea typeface="Tw Cen MT" charset="0"/>
              <a:cs typeface="Tw Cen MT" charset="0"/>
            </a:endParaRPr>
          </a:p>
        </p:txBody>
      </p:sp>
      <p:sp>
        <p:nvSpPr>
          <p:cNvPr id="6" name="TextBox 5"/>
          <p:cNvSpPr txBox="1">
            <a:spLocks noChangeArrowheads="1"/>
          </p:cNvSpPr>
          <p:nvPr/>
        </p:nvSpPr>
        <p:spPr bwMode="auto">
          <a:xfrm>
            <a:off x="3476705" y="2721257"/>
            <a:ext cx="1776613" cy="310854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pPr algn="ctr"/>
            <a:r>
              <a:rPr lang="en-US" altLang="en-US" dirty="0">
                <a:latin typeface="Tw Cen MT" charset="0"/>
                <a:ea typeface="Tw Cen MT" charset="0"/>
                <a:cs typeface="Tw Cen MT" charset="0"/>
              </a:rPr>
              <a:t>e</a:t>
            </a:r>
            <a:r>
              <a:rPr lang="en-US" altLang="en-US" dirty="0" smtClean="0">
                <a:latin typeface="Tw Cen MT" charset="0"/>
                <a:ea typeface="Tw Cen MT" charset="0"/>
                <a:cs typeface="Tw Cen MT" charset="0"/>
              </a:rPr>
              <a:t>ast </a:t>
            </a:r>
            <a:r>
              <a:rPr lang="en-US" altLang="en-US" dirty="0" err="1" smtClean="0">
                <a:latin typeface="Tw Cen MT" charset="0"/>
                <a:ea typeface="Tw Cen MT" charset="0"/>
                <a:cs typeface="Tw Cen MT" charset="0"/>
              </a:rPr>
              <a:t>indian</a:t>
            </a:r>
            <a:endParaRPr lang="en-US" altLang="en-US" dirty="0">
              <a:latin typeface="Tw Cen MT" charset="0"/>
              <a:ea typeface="Tw Cen MT" charset="0"/>
              <a:cs typeface="Tw Cen MT" charset="0"/>
            </a:endParaRPr>
          </a:p>
          <a:p>
            <a:pPr algn="ctr"/>
            <a:r>
              <a:rPr lang="en-US" altLang="en-US" dirty="0" err="1" smtClean="0">
                <a:latin typeface="Tw Cen MT" charset="0"/>
                <a:ea typeface="Tw Cen MT" charset="0"/>
                <a:cs typeface="Tw Cen MT" charset="0"/>
              </a:rPr>
              <a:t>japanese</a:t>
            </a:r>
            <a:endParaRPr lang="en-US" altLang="en-US" dirty="0">
              <a:latin typeface="Tw Cen MT" charset="0"/>
              <a:ea typeface="Tw Cen MT" charset="0"/>
              <a:cs typeface="Tw Cen MT" charset="0"/>
            </a:endParaRPr>
          </a:p>
          <a:p>
            <a:pPr algn="ctr"/>
            <a:r>
              <a:rPr lang="en-US" altLang="en-US" dirty="0" err="1" smtClean="0">
                <a:latin typeface="Tw Cen MT" charset="0"/>
                <a:ea typeface="Tw Cen MT" charset="0"/>
                <a:cs typeface="Tw Cen MT" charset="0"/>
              </a:rPr>
              <a:t>chinese</a:t>
            </a:r>
            <a:endParaRPr lang="en-US" altLang="en-US" dirty="0">
              <a:latin typeface="Tw Cen MT" charset="0"/>
              <a:ea typeface="Tw Cen MT" charset="0"/>
              <a:cs typeface="Tw Cen MT" charset="0"/>
            </a:endParaRPr>
          </a:p>
          <a:p>
            <a:pPr algn="ctr"/>
            <a:r>
              <a:rPr lang="en-US" altLang="en-US" dirty="0" err="1" smtClean="0">
                <a:latin typeface="Tw Cen MT" charset="0"/>
                <a:ea typeface="Tw Cen MT" charset="0"/>
                <a:cs typeface="Tw Cen MT" charset="0"/>
              </a:rPr>
              <a:t>latinx</a:t>
            </a:r>
            <a:endParaRPr lang="en-US" altLang="en-US" dirty="0" smtClean="0">
              <a:latin typeface="Tw Cen MT" charset="0"/>
              <a:ea typeface="Tw Cen MT" charset="0"/>
              <a:cs typeface="Tw Cen MT" charset="0"/>
            </a:endParaRPr>
          </a:p>
          <a:p>
            <a:pPr algn="ctr"/>
            <a:r>
              <a:rPr lang="en-US" altLang="en-US" dirty="0" err="1" smtClean="0">
                <a:latin typeface="Tw Cen MT" charset="0"/>
                <a:ea typeface="Tw Cen MT" charset="0"/>
                <a:cs typeface="Tw Cen MT" charset="0"/>
              </a:rPr>
              <a:t>chicano</a:t>
            </a:r>
            <a:endParaRPr lang="en-US" altLang="en-US" dirty="0" smtClean="0">
              <a:latin typeface="Tw Cen MT" charset="0"/>
              <a:ea typeface="Tw Cen MT" charset="0"/>
              <a:cs typeface="Tw Cen MT" charset="0"/>
            </a:endParaRPr>
          </a:p>
          <a:p>
            <a:pPr algn="ctr"/>
            <a:r>
              <a:rPr lang="en-US" altLang="en-US" dirty="0" err="1" smtClean="0">
                <a:latin typeface="Tw Cen MT" charset="0"/>
                <a:ea typeface="Tw Cen MT" charset="0"/>
                <a:cs typeface="Tw Cen MT" charset="0"/>
              </a:rPr>
              <a:t>arab</a:t>
            </a:r>
            <a:endParaRPr lang="en-US" altLang="en-US" dirty="0">
              <a:latin typeface="Tw Cen MT" charset="0"/>
              <a:ea typeface="Tw Cen MT" charset="0"/>
              <a:cs typeface="Tw Cen MT" charset="0"/>
            </a:endParaRPr>
          </a:p>
          <a:p>
            <a:pPr algn="ctr"/>
            <a:endParaRPr lang="en-US" altLang="en-US" dirty="0">
              <a:latin typeface="Tw Cen MT" charset="0"/>
              <a:ea typeface="Tw Cen MT" charset="0"/>
              <a:cs typeface="Tw Cen MT" charset="0"/>
            </a:endParaRPr>
          </a:p>
        </p:txBody>
      </p:sp>
      <p:sp>
        <p:nvSpPr>
          <p:cNvPr id="5" name="TextBox 4"/>
          <p:cNvSpPr txBox="1">
            <a:spLocks noChangeArrowheads="1"/>
          </p:cNvSpPr>
          <p:nvPr/>
        </p:nvSpPr>
        <p:spPr bwMode="auto">
          <a:xfrm>
            <a:off x="2866571" y="5750559"/>
            <a:ext cx="3124200" cy="52228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pPr algn="ctr"/>
            <a:r>
              <a:rPr lang="en-US" altLang="en-US" b="1" dirty="0">
                <a:latin typeface="Tw Cen MT" charset="0"/>
                <a:ea typeface="Tw Cen MT" charset="0"/>
                <a:cs typeface="Tw Cen MT" charset="0"/>
              </a:rPr>
              <a:t>b</a:t>
            </a:r>
            <a:r>
              <a:rPr lang="en-US" altLang="en-US" b="1" dirty="0" smtClean="0">
                <a:latin typeface="Tw Cen MT" charset="0"/>
                <a:ea typeface="Tw Cen MT" charset="0"/>
                <a:cs typeface="Tw Cen MT" charset="0"/>
              </a:rPr>
              <a:t>lack</a:t>
            </a:r>
            <a:endParaRPr lang="en-US" altLang="en-US" b="1" dirty="0">
              <a:latin typeface="Tw Cen MT" charset="0"/>
              <a:ea typeface="Tw Cen MT" charset="0"/>
              <a:cs typeface="Tw Cen MT" charset="0"/>
            </a:endParaRPr>
          </a:p>
        </p:txBody>
      </p:sp>
      <p:sp>
        <p:nvSpPr>
          <p:cNvPr id="7" name="TextBox 6"/>
          <p:cNvSpPr txBox="1">
            <a:spLocks noChangeArrowheads="1"/>
          </p:cNvSpPr>
          <p:nvPr/>
        </p:nvSpPr>
        <p:spPr bwMode="auto">
          <a:xfrm rot="3862654">
            <a:off x="5261213" y="5074303"/>
            <a:ext cx="3124200" cy="523875"/>
          </a:xfrm>
          <a:prstGeom prst="rect">
            <a:avLst/>
          </a:prstGeom>
          <a:noFill/>
          <a:ln>
            <a:noFill/>
          </a:ln>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pPr algn="ctr"/>
            <a:r>
              <a:rPr lang="en-US" altLang="en-US" dirty="0">
                <a:latin typeface="Tw Cen MT" charset="0"/>
                <a:ea typeface="Tw Cen MT" charset="0"/>
                <a:cs typeface="Tw Cen MT" charset="0"/>
              </a:rPr>
              <a:t>indigenous</a:t>
            </a:r>
          </a:p>
        </p:txBody>
      </p:sp>
      <p:cxnSp>
        <p:nvCxnSpPr>
          <p:cNvPr id="8" name="Straight Connector 7"/>
          <p:cNvCxnSpPr>
            <a:cxnSpLocks noChangeShapeType="1"/>
          </p:cNvCxnSpPr>
          <p:nvPr/>
        </p:nvCxnSpPr>
        <p:spPr bwMode="auto">
          <a:xfrm>
            <a:off x="2485571" y="1901372"/>
            <a:ext cx="3962400" cy="1588"/>
          </a:xfrm>
          <a:prstGeom prst="line">
            <a:avLst/>
          </a:prstGeom>
          <a:solidFill>
            <a:schemeClr val="bg1">
              <a:lumMod val="75000"/>
            </a:schemeClr>
          </a:solidFill>
          <a:ln w="19050">
            <a:solidFill>
              <a:srgbClr val="FF0000"/>
            </a:solidFill>
            <a:round/>
            <a:headEnd/>
            <a:tailEnd/>
          </a:ln>
          <a:extLst/>
        </p:spPr>
      </p:cxnSp>
      <p:sp>
        <p:nvSpPr>
          <p:cNvPr id="9" name="TextBox 8"/>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17</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95722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170" y="1639019"/>
            <a:ext cx="7315200" cy="3416320"/>
          </a:xfrm>
          <a:prstGeom prst="rect">
            <a:avLst/>
          </a:prstGeom>
        </p:spPr>
        <p:txBody>
          <a:bodyPr wrap="square">
            <a:spAutoFit/>
          </a:bodyPr>
          <a:lstStyle/>
          <a:p>
            <a:r>
              <a:rPr lang="en-US" sz="3600" b="1" dirty="0">
                <a:solidFill>
                  <a:srgbClr val="FF0000"/>
                </a:solidFill>
                <a:latin typeface="Avenir Book" charset="0"/>
                <a:ea typeface="Avenir Book" charset="0"/>
                <a:cs typeface="Avenir Book" charset="0"/>
              </a:rPr>
              <a:t>W</a:t>
            </a:r>
            <a:r>
              <a:rPr lang="en-US" sz="3600" b="1" dirty="0" smtClean="0">
                <a:solidFill>
                  <a:srgbClr val="FF0000"/>
                </a:solidFill>
                <a:latin typeface="Avenir Book" charset="0"/>
                <a:ea typeface="Avenir Book" charset="0"/>
                <a:cs typeface="Avenir Book" charset="0"/>
              </a:rPr>
              <a:t>e </a:t>
            </a:r>
            <a:r>
              <a:rPr lang="en-US" sz="3600" b="1" dirty="0" smtClean="0">
                <a:solidFill>
                  <a:srgbClr val="FF0000"/>
                </a:solidFill>
                <a:latin typeface="Avenir Book" charset="0"/>
                <a:ea typeface="Avenir Book" charset="0"/>
                <a:cs typeface="Avenir Book" charset="0"/>
              </a:rPr>
              <a:t>just covered a lot of history in a few slides. Take about 3 minutes to talk with each other about what strikes you and I’ll check in with you when you’re done.</a:t>
            </a:r>
            <a:r>
              <a:rPr lang="en-US" sz="3600" b="1" dirty="0">
                <a:latin typeface="Avenir Book" charset="0"/>
                <a:ea typeface="Avenir Book" charset="0"/>
                <a:cs typeface="Avenir Book" charset="0"/>
              </a:rPr>
              <a:t/>
            </a:r>
            <a:br>
              <a:rPr lang="en-US" sz="3600" b="1" dirty="0">
                <a:latin typeface="Avenir Book" charset="0"/>
                <a:ea typeface="Avenir Book" charset="0"/>
                <a:cs typeface="Avenir Book" charset="0"/>
              </a:rPr>
            </a:br>
            <a:endParaRPr lang="en-US" sz="3600" b="1" dirty="0">
              <a:latin typeface="Avenir Book" charset="0"/>
              <a:ea typeface="Avenir Book" charset="0"/>
              <a:cs typeface="Avenir Book" charset="0"/>
            </a:endParaRPr>
          </a:p>
        </p:txBody>
      </p:sp>
      <p:sp>
        <p:nvSpPr>
          <p:cNvPr id="3" name="TextBox 2"/>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18</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39135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31258" y="546847"/>
            <a:ext cx="5983499" cy="5755285"/>
            <a:chOff x="1600200" y="457200"/>
            <a:chExt cx="5983499" cy="5755285"/>
          </a:xfrm>
        </p:grpSpPr>
        <p:sp>
          <p:nvSpPr>
            <p:cNvPr id="12" name="Isosceles Triangle 3"/>
            <p:cNvSpPr/>
            <p:nvPr/>
          </p:nvSpPr>
          <p:spPr>
            <a:xfrm>
              <a:off x="2209800" y="533400"/>
              <a:ext cx="4816546" cy="4759838"/>
            </a:xfrm>
            <a:prstGeom prst="triangle">
              <a:avLst/>
            </a:prstGeom>
            <a:noFill/>
            <a:ln w="762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eecher.gif"/>
            <p:cNvPicPr>
              <a:picLocks noChangeAspect="1"/>
            </p:cNvPicPr>
            <p:nvPr/>
          </p:nvPicPr>
          <p:blipFill>
            <a:blip r:embed="rId2"/>
            <a:stretch>
              <a:fillRect/>
            </a:stretch>
          </p:blipFill>
          <p:spPr>
            <a:xfrm>
              <a:off x="3350464" y="1590427"/>
              <a:ext cx="2771994" cy="3645271"/>
            </a:xfrm>
            <a:prstGeom prst="rect">
              <a:avLst/>
            </a:prstGeom>
            <a:solidFill>
              <a:srgbClr val="FFFF00"/>
            </a:solidFill>
          </p:spPr>
        </p:pic>
        <p:sp>
          <p:nvSpPr>
            <p:cNvPr id="14" name="Oval 13"/>
            <p:cNvSpPr/>
            <p:nvPr/>
          </p:nvSpPr>
          <p:spPr>
            <a:xfrm>
              <a:off x="1600200" y="457200"/>
              <a:ext cx="5983499" cy="5755285"/>
            </a:xfrm>
            <a:prstGeom prst="ellipse">
              <a:avLst/>
            </a:prstGeom>
            <a:noFill/>
            <a:ln w="5715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4484848" y="3502709"/>
            <a:ext cx="1143000" cy="369332"/>
          </a:xfrm>
          <a:prstGeom prst="rect">
            <a:avLst/>
          </a:prstGeom>
          <a:noFill/>
        </p:spPr>
        <p:txBody>
          <a:bodyPr wrap="square" rtlCol="0">
            <a:spAutoFit/>
          </a:bodyPr>
          <a:lstStyle/>
          <a:p>
            <a:r>
              <a:rPr lang="en-US" dirty="0" smtClean="0">
                <a:latin typeface="Tw Cen MT" charset="0"/>
                <a:ea typeface="Tw Cen MT" charset="0"/>
                <a:cs typeface="Tw Cen MT" charset="0"/>
              </a:rPr>
              <a:t>personal</a:t>
            </a:r>
            <a:endParaRPr lang="en-US" dirty="0">
              <a:latin typeface="Tw Cen MT" charset="0"/>
              <a:ea typeface="Tw Cen MT" charset="0"/>
              <a:cs typeface="Tw Cen MT" charset="0"/>
            </a:endParaRPr>
          </a:p>
        </p:txBody>
      </p:sp>
      <p:sp>
        <p:nvSpPr>
          <p:cNvPr id="4" name="TextBox 3"/>
          <p:cNvSpPr txBox="1"/>
          <p:nvPr/>
        </p:nvSpPr>
        <p:spPr>
          <a:xfrm rot="17759991">
            <a:off x="1297448" y="3687376"/>
            <a:ext cx="2249906" cy="369332"/>
          </a:xfrm>
          <a:prstGeom prst="rect">
            <a:avLst/>
          </a:prstGeom>
          <a:noFill/>
        </p:spPr>
        <p:txBody>
          <a:bodyPr wrap="square" rtlCol="0">
            <a:spAutoFit/>
          </a:bodyPr>
          <a:lstStyle/>
          <a:p>
            <a:r>
              <a:rPr lang="en-US" dirty="0" smtClean="0">
                <a:latin typeface="Tw Cen MT" charset="0"/>
                <a:ea typeface="Tw Cen MT" charset="0"/>
                <a:cs typeface="Tw Cen MT" charset="0"/>
              </a:rPr>
              <a:t>institutional</a:t>
            </a:r>
            <a:endParaRPr lang="en-US" dirty="0">
              <a:latin typeface="Tw Cen MT" charset="0"/>
              <a:ea typeface="Tw Cen MT" charset="0"/>
              <a:cs typeface="Tw Cen MT" charset="0"/>
            </a:endParaRPr>
          </a:p>
        </p:txBody>
      </p:sp>
      <p:sp>
        <p:nvSpPr>
          <p:cNvPr id="5" name="TextBox 4"/>
          <p:cNvSpPr txBox="1"/>
          <p:nvPr/>
        </p:nvSpPr>
        <p:spPr>
          <a:xfrm>
            <a:off x="5233738" y="6070580"/>
            <a:ext cx="2466473" cy="369332"/>
          </a:xfrm>
          <a:prstGeom prst="rect">
            <a:avLst/>
          </a:prstGeom>
          <a:noFill/>
        </p:spPr>
        <p:txBody>
          <a:bodyPr wrap="square" rtlCol="0">
            <a:spAutoFit/>
          </a:bodyPr>
          <a:lstStyle/>
          <a:p>
            <a:r>
              <a:rPr lang="en-US" dirty="0" smtClean="0">
                <a:latin typeface="Tw Cen MT" charset="0"/>
                <a:ea typeface="Tw Cen MT" charset="0"/>
                <a:cs typeface="Tw Cen MT" charset="0"/>
              </a:rPr>
              <a:t>cultural</a:t>
            </a:r>
            <a:endParaRPr lang="en-US" dirty="0">
              <a:latin typeface="Tw Cen MT" charset="0"/>
              <a:ea typeface="Tw Cen MT" charset="0"/>
              <a:cs typeface="Tw Cen MT" charset="0"/>
            </a:endParaRPr>
          </a:p>
        </p:txBody>
      </p:sp>
      <p:sp>
        <p:nvSpPr>
          <p:cNvPr id="6" name="TextBox 5"/>
          <p:cNvSpPr txBox="1"/>
          <p:nvPr/>
        </p:nvSpPr>
        <p:spPr>
          <a:xfrm>
            <a:off x="336884" y="324081"/>
            <a:ext cx="3549316" cy="461665"/>
          </a:xfrm>
          <a:prstGeom prst="rect">
            <a:avLst/>
          </a:prstGeom>
          <a:noFill/>
        </p:spPr>
        <p:txBody>
          <a:bodyPr wrap="square" rtlCol="0">
            <a:spAutoFit/>
          </a:bodyPr>
          <a:lstStyle/>
          <a:p>
            <a:r>
              <a:rPr lang="en-US" sz="2400" dirty="0" smtClean="0">
                <a:latin typeface="Tw Cen MT Condensed Extra Bold" charset="0"/>
                <a:ea typeface="Tw Cen MT Condensed Extra Bold" charset="0"/>
                <a:cs typeface="Tw Cen MT Condensed Extra Bold" charset="0"/>
              </a:rPr>
              <a:t>3 Expressions of Racism</a:t>
            </a:r>
            <a:endParaRPr lang="en-US" sz="2400" dirty="0">
              <a:latin typeface="Tw Cen MT Condensed Extra Bold" charset="0"/>
              <a:ea typeface="Tw Cen MT Condensed Extra Bold" charset="0"/>
              <a:cs typeface="Tw Cen MT Condensed Extra Bold" charset="0"/>
            </a:endParaRPr>
          </a:p>
        </p:txBody>
      </p:sp>
      <p:sp>
        <p:nvSpPr>
          <p:cNvPr id="10" name="TextBox 9"/>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19</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55841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17" y="716373"/>
            <a:ext cx="5303664" cy="56223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151" y="4638123"/>
            <a:ext cx="3657600" cy="1041400"/>
          </a:xfrm>
          <a:prstGeom prst="rect">
            <a:avLst/>
          </a:prstGeom>
        </p:spPr>
      </p:pic>
      <p:sp>
        <p:nvSpPr>
          <p:cNvPr id="5" name="TextBox 4"/>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78378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5179" y="587188"/>
            <a:ext cx="6934200" cy="5824841"/>
            <a:chOff x="2209800" y="533400"/>
            <a:chExt cx="6934200" cy="5824841"/>
          </a:xfrm>
        </p:grpSpPr>
        <p:pic>
          <p:nvPicPr>
            <p:cNvPr id="3" name="Picture 2" descr="teecher.gif"/>
            <p:cNvPicPr>
              <a:picLocks noChangeAspect="1"/>
            </p:cNvPicPr>
            <p:nvPr/>
          </p:nvPicPr>
          <p:blipFill>
            <a:blip r:embed="rId2"/>
            <a:stretch>
              <a:fillRect/>
            </a:stretch>
          </p:blipFill>
          <p:spPr>
            <a:xfrm>
              <a:off x="3350464" y="1590427"/>
              <a:ext cx="2771994" cy="3645271"/>
            </a:xfrm>
            <a:prstGeom prst="rect">
              <a:avLst/>
            </a:prstGeom>
            <a:solidFill>
              <a:srgbClr val="FFFF00"/>
            </a:solidFill>
          </p:spPr>
        </p:pic>
        <p:sp>
          <p:nvSpPr>
            <p:cNvPr id="4" name="TextBox 3"/>
            <p:cNvSpPr txBox="1"/>
            <p:nvPr/>
          </p:nvSpPr>
          <p:spPr>
            <a:xfrm>
              <a:off x="4202349" y="5434911"/>
              <a:ext cx="4941651" cy="923330"/>
            </a:xfrm>
            <a:prstGeom prst="rect">
              <a:avLst/>
            </a:prstGeom>
            <a:noFill/>
          </p:spPr>
          <p:txBody>
            <a:bodyPr wrap="square" rtlCol="0">
              <a:spAutoFit/>
            </a:bodyPr>
            <a:lstStyle/>
            <a:p>
              <a:pPr algn="r"/>
              <a:r>
                <a:rPr lang="en-US" sz="5400" b="1" dirty="0" smtClean="0">
                  <a:solidFill>
                    <a:srgbClr val="630669"/>
                  </a:solidFill>
                  <a:latin typeface="Tw Cen MT" charset="0"/>
                  <a:ea typeface="Tw Cen MT" charset="0"/>
                  <a:cs typeface="Tw Cen MT" charset="0"/>
                </a:rPr>
                <a:t>INSTITUTIONAL</a:t>
              </a:r>
              <a:endParaRPr lang="en-US" sz="5400" b="1" dirty="0">
                <a:solidFill>
                  <a:srgbClr val="630669"/>
                </a:solidFill>
                <a:latin typeface="Tw Cen MT" charset="0"/>
                <a:ea typeface="Tw Cen MT" charset="0"/>
                <a:cs typeface="Tw Cen MT" charset="0"/>
              </a:endParaRPr>
            </a:p>
          </p:txBody>
        </p:sp>
        <p:sp>
          <p:nvSpPr>
            <p:cNvPr id="5" name="Isosceles Triangle 11"/>
            <p:cNvSpPr/>
            <p:nvPr/>
          </p:nvSpPr>
          <p:spPr>
            <a:xfrm>
              <a:off x="2209800" y="533400"/>
              <a:ext cx="4816546" cy="4759838"/>
            </a:xfrm>
            <a:prstGeom prst="triangle">
              <a:avLst/>
            </a:prstGeom>
            <a:noFill/>
            <a:ln w="762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6252431" y="3332747"/>
            <a:ext cx="2646948" cy="923330"/>
          </a:xfrm>
          <a:prstGeom prst="rect">
            <a:avLst/>
          </a:prstGeom>
          <a:noFill/>
        </p:spPr>
        <p:txBody>
          <a:bodyPr wrap="square" rtlCol="0">
            <a:spAutoFit/>
          </a:bodyPr>
          <a:lstStyle/>
          <a:p>
            <a:r>
              <a:rPr lang="en-US" dirty="0" smtClean="0">
                <a:latin typeface="Tw Cen MT" charset="0"/>
                <a:ea typeface="Tw Cen MT" charset="0"/>
                <a:cs typeface="Tw Cen MT" charset="0"/>
              </a:rPr>
              <a:t>policies</a:t>
            </a:r>
          </a:p>
          <a:p>
            <a:r>
              <a:rPr lang="en-US" dirty="0" smtClean="0">
                <a:latin typeface="Tw Cen MT" charset="0"/>
                <a:ea typeface="Tw Cen MT" charset="0"/>
                <a:cs typeface="Tw Cen MT" charset="0"/>
              </a:rPr>
              <a:t>procedures</a:t>
            </a:r>
          </a:p>
          <a:p>
            <a:r>
              <a:rPr lang="en-US" dirty="0" smtClean="0">
                <a:latin typeface="Tw Cen MT" charset="0"/>
                <a:ea typeface="Tw Cen MT" charset="0"/>
                <a:cs typeface="Tw Cen MT" charset="0"/>
              </a:rPr>
              <a:t>practices</a:t>
            </a:r>
            <a:endParaRPr lang="en-US" dirty="0">
              <a:latin typeface="Tw Cen MT" charset="0"/>
              <a:ea typeface="Tw Cen MT" charset="0"/>
              <a:cs typeface="Tw Cen MT" charset="0"/>
            </a:endParaRPr>
          </a:p>
        </p:txBody>
      </p:sp>
      <p:sp>
        <p:nvSpPr>
          <p:cNvPr id="7" name="TextBox 6"/>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20</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1583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0564" y="367553"/>
            <a:ext cx="7763436" cy="6184331"/>
            <a:chOff x="1631576" y="152400"/>
            <a:chExt cx="7763436" cy="6184331"/>
          </a:xfrm>
        </p:grpSpPr>
        <p:sp>
          <p:nvSpPr>
            <p:cNvPr id="3" name="TextBox 2"/>
            <p:cNvSpPr txBox="1"/>
            <p:nvPr/>
          </p:nvSpPr>
          <p:spPr>
            <a:xfrm>
              <a:off x="2115671" y="5413401"/>
              <a:ext cx="7279341" cy="923330"/>
            </a:xfrm>
            <a:prstGeom prst="rect">
              <a:avLst/>
            </a:prstGeom>
            <a:noFill/>
          </p:spPr>
          <p:txBody>
            <a:bodyPr wrap="square" rtlCol="0">
              <a:spAutoFit/>
            </a:bodyPr>
            <a:lstStyle/>
            <a:p>
              <a:pPr algn="r"/>
              <a:r>
                <a:rPr lang="en-US" sz="5400" b="1" smtClean="0">
                  <a:solidFill>
                    <a:srgbClr val="630669"/>
                  </a:solidFill>
                  <a:latin typeface="Tw Cen MT" charset="0"/>
                  <a:ea typeface="Tw Cen MT" charset="0"/>
                  <a:cs typeface="Tw Cen MT" charset="0"/>
                </a:rPr>
                <a:t>INSTITUTIONAL RACISM</a:t>
              </a:r>
              <a:endParaRPr lang="en-US" sz="5400" b="1" dirty="0">
                <a:solidFill>
                  <a:srgbClr val="630669"/>
                </a:solidFill>
                <a:latin typeface="Tw Cen MT" charset="0"/>
                <a:ea typeface="Tw Cen MT" charset="0"/>
                <a:cs typeface="Tw Cen MT" charset="0"/>
              </a:endParaRPr>
            </a:p>
          </p:txBody>
        </p:sp>
        <p:sp>
          <p:nvSpPr>
            <p:cNvPr id="4" name="Isosceles Triangle 11"/>
            <p:cNvSpPr/>
            <p:nvPr/>
          </p:nvSpPr>
          <p:spPr>
            <a:xfrm>
              <a:off x="2209800" y="533400"/>
              <a:ext cx="4816546" cy="4759838"/>
            </a:xfrm>
            <a:prstGeom prst="triangle">
              <a:avLst/>
            </a:prstGeom>
            <a:noFill/>
            <a:ln w="762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j0186152.pict"/>
            <p:cNvPicPr>
              <a:picLocks noChangeAspect="1"/>
            </p:cNvPicPr>
            <p:nvPr/>
          </p:nvPicPr>
          <p:blipFill>
            <a:blip r:embed="rId2"/>
            <a:stretch>
              <a:fillRect/>
            </a:stretch>
          </p:blipFill>
          <p:spPr>
            <a:xfrm>
              <a:off x="4419600" y="152400"/>
              <a:ext cx="483562" cy="762953"/>
            </a:xfrm>
            <a:prstGeom prst="rect">
              <a:avLst/>
            </a:prstGeom>
          </p:spPr>
        </p:pic>
        <p:grpSp>
          <p:nvGrpSpPr>
            <p:cNvPr id="6" name="Group 6"/>
            <p:cNvGrpSpPr/>
            <p:nvPr/>
          </p:nvGrpSpPr>
          <p:grpSpPr>
            <a:xfrm>
              <a:off x="2438400" y="4572000"/>
              <a:ext cx="4330490" cy="717347"/>
              <a:chOff x="932244" y="4486542"/>
              <a:chExt cx="4330490" cy="717347"/>
            </a:xfrm>
          </p:grpSpPr>
          <p:pic>
            <p:nvPicPr>
              <p:cNvPr id="17" name="Picture 16" descr="j0186102.pict"/>
              <p:cNvPicPr>
                <a:picLocks noChangeAspect="1"/>
              </p:cNvPicPr>
              <p:nvPr/>
            </p:nvPicPr>
            <p:blipFill>
              <a:blip r:embed="rId3"/>
              <a:stretch>
                <a:fillRect/>
              </a:stretch>
            </p:blipFill>
            <p:spPr>
              <a:xfrm>
                <a:off x="932244" y="4486542"/>
                <a:ext cx="629412" cy="708089"/>
              </a:xfrm>
              <a:prstGeom prst="rect">
                <a:avLst/>
              </a:prstGeom>
            </p:spPr>
          </p:pic>
          <p:pic>
            <p:nvPicPr>
              <p:cNvPr id="18" name="Picture 17" descr="j0186102.pict"/>
              <p:cNvPicPr>
                <a:picLocks noChangeAspect="1"/>
              </p:cNvPicPr>
              <p:nvPr/>
            </p:nvPicPr>
            <p:blipFill>
              <a:blip r:embed="rId3"/>
              <a:stretch>
                <a:fillRect/>
              </a:stretch>
            </p:blipFill>
            <p:spPr>
              <a:xfrm>
                <a:off x="1399350" y="4486542"/>
                <a:ext cx="629412" cy="708089"/>
              </a:xfrm>
              <a:prstGeom prst="rect">
                <a:avLst/>
              </a:prstGeom>
            </p:spPr>
          </p:pic>
          <p:pic>
            <p:nvPicPr>
              <p:cNvPr id="19" name="Picture 18" descr="j0186102.pict"/>
              <p:cNvPicPr>
                <a:picLocks noChangeAspect="1"/>
              </p:cNvPicPr>
              <p:nvPr/>
            </p:nvPicPr>
            <p:blipFill>
              <a:blip r:embed="rId3"/>
              <a:stretch>
                <a:fillRect/>
              </a:stretch>
            </p:blipFill>
            <p:spPr>
              <a:xfrm>
                <a:off x="1828800" y="4495800"/>
                <a:ext cx="629412" cy="708089"/>
              </a:xfrm>
              <a:prstGeom prst="rect">
                <a:avLst/>
              </a:prstGeom>
            </p:spPr>
          </p:pic>
          <p:pic>
            <p:nvPicPr>
              <p:cNvPr id="20" name="Picture 19" descr="j0186102.pict"/>
              <p:cNvPicPr>
                <a:picLocks noChangeAspect="1"/>
              </p:cNvPicPr>
              <p:nvPr/>
            </p:nvPicPr>
            <p:blipFill>
              <a:blip r:embed="rId3"/>
              <a:stretch>
                <a:fillRect/>
              </a:stretch>
            </p:blipFill>
            <p:spPr>
              <a:xfrm>
                <a:off x="2266188" y="4486542"/>
                <a:ext cx="629412" cy="708089"/>
              </a:xfrm>
              <a:prstGeom prst="rect">
                <a:avLst/>
              </a:prstGeom>
            </p:spPr>
          </p:pic>
          <p:pic>
            <p:nvPicPr>
              <p:cNvPr id="21" name="Picture 20" descr="j0186102.pict"/>
              <p:cNvPicPr>
                <a:picLocks noChangeAspect="1"/>
              </p:cNvPicPr>
              <p:nvPr/>
            </p:nvPicPr>
            <p:blipFill>
              <a:blip r:embed="rId3"/>
              <a:stretch>
                <a:fillRect/>
              </a:stretch>
            </p:blipFill>
            <p:spPr>
              <a:xfrm>
                <a:off x="2749750" y="4486542"/>
                <a:ext cx="629412" cy="708089"/>
              </a:xfrm>
              <a:prstGeom prst="rect">
                <a:avLst/>
              </a:prstGeom>
            </p:spPr>
          </p:pic>
          <p:pic>
            <p:nvPicPr>
              <p:cNvPr id="22" name="Picture 21" descr="j0186102.pict"/>
              <p:cNvPicPr>
                <a:picLocks noChangeAspect="1"/>
              </p:cNvPicPr>
              <p:nvPr/>
            </p:nvPicPr>
            <p:blipFill>
              <a:blip r:embed="rId3"/>
              <a:stretch>
                <a:fillRect/>
              </a:stretch>
            </p:blipFill>
            <p:spPr>
              <a:xfrm>
                <a:off x="3214672" y="4486542"/>
                <a:ext cx="629412" cy="708089"/>
              </a:xfrm>
              <a:prstGeom prst="rect">
                <a:avLst/>
              </a:prstGeom>
            </p:spPr>
          </p:pic>
          <p:pic>
            <p:nvPicPr>
              <p:cNvPr id="23" name="Picture 22" descr="j0186102.pict"/>
              <p:cNvPicPr>
                <a:picLocks noChangeAspect="1"/>
              </p:cNvPicPr>
              <p:nvPr/>
            </p:nvPicPr>
            <p:blipFill>
              <a:blip r:embed="rId3"/>
              <a:stretch>
                <a:fillRect/>
              </a:stretch>
            </p:blipFill>
            <p:spPr>
              <a:xfrm>
                <a:off x="3683742" y="4486542"/>
                <a:ext cx="629412" cy="708089"/>
              </a:xfrm>
              <a:prstGeom prst="rect">
                <a:avLst/>
              </a:prstGeom>
            </p:spPr>
          </p:pic>
          <p:pic>
            <p:nvPicPr>
              <p:cNvPr id="24" name="Picture 23" descr="j0186102.pict"/>
              <p:cNvPicPr>
                <a:picLocks noChangeAspect="1"/>
              </p:cNvPicPr>
              <p:nvPr/>
            </p:nvPicPr>
            <p:blipFill>
              <a:blip r:embed="rId3"/>
              <a:stretch>
                <a:fillRect/>
              </a:stretch>
            </p:blipFill>
            <p:spPr>
              <a:xfrm>
                <a:off x="4164252" y="4486542"/>
                <a:ext cx="629412" cy="708089"/>
              </a:xfrm>
              <a:prstGeom prst="rect">
                <a:avLst/>
              </a:prstGeom>
            </p:spPr>
          </p:pic>
          <p:pic>
            <p:nvPicPr>
              <p:cNvPr id="25" name="Picture 24" descr="j0186102.pict"/>
              <p:cNvPicPr>
                <a:picLocks noChangeAspect="1"/>
              </p:cNvPicPr>
              <p:nvPr/>
            </p:nvPicPr>
            <p:blipFill>
              <a:blip r:embed="rId3"/>
              <a:stretch>
                <a:fillRect/>
              </a:stretch>
            </p:blipFill>
            <p:spPr>
              <a:xfrm>
                <a:off x="4633322" y="4486542"/>
                <a:ext cx="629412" cy="708089"/>
              </a:xfrm>
              <a:prstGeom prst="rect">
                <a:avLst/>
              </a:prstGeom>
            </p:spPr>
          </p:pic>
        </p:grpSp>
        <p:sp>
          <p:nvSpPr>
            <p:cNvPr id="7" name="TextBox 6"/>
            <p:cNvSpPr txBox="1"/>
            <p:nvPr/>
          </p:nvSpPr>
          <p:spPr>
            <a:xfrm>
              <a:off x="1631576" y="915353"/>
              <a:ext cx="3235912" cy="923330"/>
            </a:xfrm>
            <a:prstGeom prst="rect">
              <a:avLst/>
            </a:prstGeom>
            <a:noFill/>
          </p:spPr>
          <p:txBody>
            <a:bodyPr wrap="square" rtlCol="0">
              <a:spAutoFit/>
            </a:bodyPr>
            <a:lstStyle/>
            <a:p>
              <a:r>
                <a:rPr lang="en-US" dirty="0" smtClean="0">
                  <a:latin typeface="Tw Cen MT" charset="0"/>
                  <a:ea typeface="Tw Cen MT" charset="0"/>
                  <a:cs typeface="Tw Cen MT" charset="0"/>
                </a:rPr>
                <a:t>INSTITUTIONS create </a:t>
              </a:r>
            </a:p>
            <a:p>
              <a:r>
                <a:rPr lang="en-US" dirty="0" smtClean="0">
                  <a:latin typeface="Tw Cen MT" charset="0"/>
                  <a:ea typeface="Tw Cen MT" charset="0"/>
                  <a:cs typeface="Tw Cen MT" charset="0"/>
                </a:rPr>
                <a:t>policies and procedures and</a:t>
              </a:r>
            </a:p>
            <a:p>
              <a:r>
                <a:rPr lang="en-US" dirty="0" smtClean="0">
                  <a:latin typeface="Tw Cen MT" charset="0"/>
                  <a:ea typeface="Tw Cen MT" charset="0"/>
                  <a:cs typeface="Tw Cen MT" charset="0"/>
                </a:rPr>
                <a:t>practices that</a:t>
              </a:r>
              <a:endParaRPr lang="en-US" dirty="0">
                <a:latin typeface="Tw Cen MT" charset="0"/>
                <a:ea typeface="Tw Cen MT" charset="0"/>
                <a:cs typeface="Tw Cen MT" charset="0"/>
              </a:endParaRPr>
            </a:p>
          </p:txBody>
        </p:sp>
        <p:sp>
          <p:nvSpPr>
            <p:cNvPr id="8" name="TextBox 7"/>
            <p:cNvSpPr txBox="1"/>
            <p:nvPr/>
          </p:nvSpPr>
          <p:spPr>
            <a:xfrm>
              <a:off x="5047361" y="1561684"/>
              <a:ext cx="1543898" cy="584776"/>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INCLUDE</a:t>
              </a:r>
              <a:endParaRPr lang="en-US" sz="3200" dirty="0">
                <a:solidFill>
                  <a:srgbClr val="660066"/>
                </a:solidFill>
                <a:latin typeface="Tw Cen MT Condensed Extra Bold" charset="0"/>
                <a:ea typeface="Tw Cen MT Condensed Extra Bold" charset="0"/>
                <a:cs typeface="Tw Cen MT Condensed Extra Bold" charset="0"/>
              </a:endParaRPr>
            </a:p>
          </p:txBody>
        </p:sp>
        <p:sp>
          <p:nvSpPr>
            <p:cNvPr id="9" name="TextBox 8"/>
            <p:cNvSpPr txBox="1"/>
            <p:nvPr/>
          </p:nvSpPr>
          <p:spPr>
            <a:xfrm>
              <a:off x="5047361" y="2023773"/>
              <a:ext cx="1543898" cy="584776"/>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SERVE</a:t>
              </a:r>
              <a:endParaRPr lang="en-US" sz="3200" dirty="0">
                <a:solidFill>
                  <a:srgbClr val="660066"/>
                </a:solidFill>
                <a:latin typeface="Tw Cen MT Condensed Extra Bold" charset="0"/>
                <a:ea typeface="Tw Cen MT Condensed Extra Bold" charset="0"/>
                <a:cs typeface="Tw Cen MT Condensed Extra Bold" charset="0"/>
              </a:endParaRPr>
            </a:p>
          </p:txBody>
        </p:sp>
        <p:sp>
          <p:nvSpPr>
            <p:cNvPr id="10" name="TextBox 9"/>
            <p:cNvSpPr txBox="1"/>
            <p:nvPr/>
          </p:nvSpPr>
          <p:spPr>
            <a:xfrm>
              <a:off x="5029200" y="2514600"/>
              <a:ext cx="1681334" cy="584776"/>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FINANCE</a:t>
              </a:r>
              <a:endParaRPr lang="en-US" sz="3200" dirty="0">
                <a:solidFill>
                  <a:srgbClr val="660066"/>
                </a:solidFill>
                <a:latin typeface="Tw Cen MT Condensed Extra Bold" charset="0"/>
                <a:ea typeface="Tw Cen MT Condensed Extra Bold" charset="0"/>
                <a:cs typeface="Tw Cen MT Condensed Extra Bold" charset="0"/>
              </a:endParaRPr>
            </a:p>
          </p:txBody>
        </p:sp>
        <p:sp>
          <p:nvSpPr>
            <p:cNvPr id="11" name="TextBox 10"/>
            <p:cNvSpPr txBox="1"/>
            <p:nvPr/>
          </p:nvSpPr>
          <p:spPr>
            <a:xfrm>
              <a:off x="5029200" y="2971800"/>
              <a:ext cx="1681334" cy="954107"/>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SUPPORT</a:t>
              </a:r>
            </a:p>
            <a:p>
              <a:r>
                <a:rPr lang="en-US" sz="2400" dirty="0">
                  <a:solidFill>
                    <a:srgbClr val="660066"/>
                  </a:solidFill>
                  <a:latin typeface="Tw Cen MT Condensed Extra Bold" charset="0"/>
                  <a:ea typeface="Tw Cen MT Condensed Extra Bold" charset="0"/>
                  <a:cs typeface="Tw Cen MT Condensed Extra Bold" charset="0"/>
                </a:rPr>
                <a:t>w</a:t>
              </a:r>
              <a:r>
                <a:rPr lang="en-US" sz="2400" dirty="0" smtClean="0">
                  <a:solidFill>
                    <a:srgbClr val="660066"/>
                  </a:solidFill>
                  <a:latin typeface="Tw Cen MT Condensed Extra Bold" charset="0"/>
                  <a:ea typeface="Tw Cen MT Condensed Extra Bold" charset="0"/>
                  <a:cs typeface="Tw Cen MT Condensed Extra Bold" charset="0"/>
                </a:rPr>
                <a:t>hite people</a:t>
              </a:r>
              <a:endParaRPr lang="en-US" sz="2400" dirty="0">
                <a:solidFill>
                  <a:srgbClr val="660066"/>
                </a:solidFill>
                <a:latin typeface="Tw Cen MT Condensed Extra Bold" charset="0"/>
                <a:ea typeface="Tw Cen MT Condensed Extra Bold" charset="0"/>
                <a:cs typeface="Tw Cen MT Condensed Extra Bold" charset="0"/>
              </a:endParaRPr>
            </a:p>
          </p:txBody>
        </p:sp>
        <p:sp>
          <p:nvSpPr>
            <p:cNvPr id="12" name="TextBox 11"/>
            <p:cNvSpPr txBox="1"/>
            <p:nvPr/>
          </p:nvSpPr>
          <p:spPr>
            <a:xfrm>
              <a:off x="6875877" y="1578985"/>
              <a:ext cx="1543898" cy="584776"/>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EXCLUDE</a:t>
              </a:r>
              <a:endParaRPr lang="en-US" sz="3200" dirty="0">
                <a:solidFill>
                  <a:srgbClr val="660066"/>
                </a:solidFill>
                <a:latin typeface="Tw Cen MT Condensed Extra Bold" charset="0"/>
                <a:ea typeface="Tw Cen MT Condensed Extra Bold" charset="0"/>
                <a:cs typeface="Tw Cen MT Condensed Extra Bold" charset="0"/>
              </a:endParaRPr>
            </a:p>
          </p:txBody>
        </p:sp>
        <p:sp>
          <p:nvSpPr>
            <p:cNvPr id="13" name="TextBox 12"/>
            <p:cNvSpPr txBox="1"/>
            <p:nvPr/>
          </p:nvSpPr>
          <p:spPr>
            <a:xfrm>
              <a:off x="6875876" y="2023773"/>
              <a:ext cx="2311025" cy="584776"/>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UNDERSERVE</a:t>
              </a:r>
              <a:endParaRPr lang="en-US" sz="3200" dirty="0">
                <a:solidFill>
                  <a:srgbClr val="660066"/>
                </a:solidFill>
                <a:latin typeface="Tw Cen MT Condensed Extra Bold" charset="0"/>
                <a:ea typeface="Tw Cen MT Condensed Extra Bold" charset="0"/>
                <a:cs typeface="Tw Cen MT Condensed Extra Bold" charset="0"/>
              </a:endParaRPr>
            </a:p>
          </p:txBody>
        </p:sp>
        <p:sp>
          <p:nvSpPr>
            <p:cNvPr id="14" name="TextBox 13"/>
            <p:cNvSpPr txBox="1"/>
            <p:nvPr/>
          </p:nvSpPr>
          <p:spPr>
            <a:xfrm>
              <a:off x="6878712" y="2514600"/>
              <a:ext cx="1543898" cy="584776"/>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EXPLOIT</a:t>
              </a:r>
              <a:endParaRPr lang="en-US" sz="3200" dirty="0">
                <a:solidFill>
                  <a:srgbClr val="660066"/>
                </a:solidFill>
                <a:latin typeface="Tw Cen MT Condensed Extra Bold" charset="0"/>
                <a:ea typeface="Tw Cen MT Condensed Extra Bold" charset="0"/>
                <a:cs typeface="Tw Cen MT Condensed Extra Bold" charset="0"/>
              </a:endParaRPr>
            </a:p>
          </p:txBody>
        </p:sp>
        <p:sp>
          <p:nvSpPr>
            <p:cNvPr id="15" name="TextBox 14"/>
            <p:cNvSpPr txBox="1"/>
            <p:nvPr/>
          </p:nvSpPr>
          <p:spPr>
            <a:xfrm>
              <a:off x="6878712" y="2971800"/>
              <a:ext cx="2071132" cy="954107"/>
            </a:xfrm>
            <a:prstGeom prst="rect">
              <a:avLst/>
            </a:prstGeom>
            <a:noFill/>
          </p:spPr>
          <p:txBody>
            <a:bodyPr wrap="square" rtlCol="0">
              <a:spAutoFit/>
            </a:bodyPr>
            <a:lstStyle/>
            <a:p>
              <a:r>
                <a:rPr lang="en-US" sz="3200" dirty="0" smtClean="0">
                  <a:solidFill>
                    <a:srgbClr val="660066"/>
                  </a:solidFill>
                  <a:latin typeface="Tw Cen MT Condensed Extra Bold" charset="0"/>
                  <a:ea typeface="Tw Cen MT Condensed Extra Bold" charset="0"/>
                  <a:cs typeface="Tw Cen MT Condensed Extra Bold" charset="0"/>
                </a:rPr>
                <a:t>OPPRESS</a:t>
              </a:r>
            </a:p>
            <a:p>
              <a:r>
                <a:rPr lang="en-US" sz="2400" dirty="0" smtClean="0">
                  <a:solidFill>
                    <a:srgbClr val="660066"/>
                  </a:solidFill>
                  <a:latin typeface="Tw Cen MT Condensed Extra Bold" charset="0"/>
                  <a:ea typeface="Tw Cen MT Condensed Extra Bold" charset="0"/>
                  <a:cs typeface="Tw Cen MT Condensed Extra Bold" charset="0"/>
                </a:rPr>
                <a:t>People of Color</a:t>
              </a:r>
              <a:endParaRPr lang="en-US" sz="2400" dirty="0">
                <a:solidFill>
                  <a:srgbClr val="660066"/>
                </a:solidFill>
                <a:latin typeface="Tw Cen MT Condensed Extra Bold" charset="0"/>
                <a:ea typeface="Tw Cen MT Condensed Extra Bold" charset="0"/>
                <a:cs typeface="Tw Cen MT Condensed Extra Bold" charset="0"/>
              </a:endParaRPr>
            </a:p>
          </p:txBody>
        </p:sp>
      </p:grpSp>
      <p:sp>
        <p:nvSpPr>
          <p:cNvPr id="26" name="TextBox 25"/>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21</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529944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747" y="1383632"/>
            <a:ext cx="6424864" cy="4524315"/>
          </a:xfrm>
          <a:prstGeom prst="rect">
            <a:avLst/>
          </a:prstGeom>
          <a:noFill/>
        </p:spPr>
        <p:txBody>
          <a:bodyPr wrap="square" rtlCol="0">
            <a:spAutoFit/>
          </a:bodyPr>
          <a:lstStyle/>
          <a:p>
            <a:r>
              <a:rPr lang="en-US" sz="2400" dirty="0" smtClean="0">
                <a:latin typeface="Tw Cen MT" charset="0"/>
                <a:ea typeface="Tw Cen MT" charset="0"/>
                <a:cs typeface="Tw Cen MT" charset="0"/>
              </a:rPr>
              <a:t>In your group, come up with a couple of examples of institutional racism.</a:t>
            </a:r>
          </a:p>
          <a:p>
            <a:endParaRPr lang="en-US" sz="2400" dirty="0" smtClean="0">
              <a:latin typeface="Tw Cen MT" charset="0"/>
              <a:ea typeface="Tw Cen MT" charset="0"/>
              <a:cs typeface="Tw Cen MT" charset="0"/>
            </a:endParaRPr>
          </a:p>
          <a:p>
            <a:r>
              <a:rPr lang="en-US" sz="2400" dirty="0" smtClean="0">
                <a:latin typeface="Tw Cen MT" charset="0"/>
                <a:ea typeface="Tw Cen MT" charset="0"/>
                <a:cs typeface="Tw Cen MT" charset="0"/>
              </a:rPr>
              <a:t>Draw your examples from your direct experience -</a:t>
            </a:r>
          </a:p>
          <a:p>
            <a:r>
              <a:rPr lang="en-US" sz="2400" dirty="0">
                <a:latin typeface="Tw Cen MT" charset="0"/>
                <a:ea typeface="Tw Cen MT" charset="0"/>
                <a:cs typeface="Tw Cen MT" charset="0"/>
              </a:rPr>
              <a:t>i</a:t>
            </a:r>
            <a:r>
              <a:rPr lang="en-US" sz="2400" dirty="0" smtClean="0">
                <a:latin typeface="Tw Cen MT" charset="0"/>
                <a:ea typeface="Tw Cen MT" charset="0"/>
                <a:cs typeface="Tw Cen MT" charset="0"/>
              </a:rPr>
              <a:t>n other words, give examples of institutional racism in your local schools, police, media, government, religious institution, non-profit.</a:t>
            </a:r>
          </a:p>
          <a:p>
            <a:endParaRPr lang="en-US" sz="2400" dirty="0" smtClean="0">
              <a:latin typeface="Tw Cen MT" charset="0"/>
              <a:ea typeface="Tw Cen MT" charset="0"/>
              <a:cs typeface="Tw Cen MT" charset="0"/>
            </a:endParaRPr>
          </a:p>
          <a:p>
            <a:r>
              <a:rPr lang="en-US" sz="2400" dirty="0" smtClean="0">
                <a:latin typeface="Tw Cen MT" charset="0"/>
                <a:ea typeface="Tw Cen MT" charset="0"/>
                <a:cs typeface="Tw Cen MT" charset="0"/>
              </a:rPr>
              <a:t>How does a local institution exclude, underserve, exploit, oppress People of Color while including, serving, resourcing, and supporting white people? </a:t>
            </a:r>
          </a:p>
          <a:p>
            <a:endParaRPr lang="en-US" sz="2400" dirty="0">
              <a:latin typeface="Tw Cen MT" charset="0"/>
              <a:ea typeface="Tw Cen MT" charset="0"/>
              <a:cs typeface="Tw Cen MT" charset="0"/>
            </a:endParaRPr>
          </a:p>
        </p:txBody>
      </p:sp>
      <p:sp>
        <p:nvSpPr>
          <p:cNvPr id="3" name="TextBox 2"/>
          <p:cNvSpPr txBox="1"/>
          <p:nvPr/>
        </p:nvSpPr>
        <p:spPr>
          <a:xfrm>
            <a:off x="445168" y="385011"/>
            <a:ext cx="3693695" cy="461665"/>
          </a:xfrm>
          <a:prstGeom prst="rect">
            <a:avLst/>
          </a:prstGeom>
          <a:noFill/>
        </p:spPr>
        <p:txBody>
          <a:bodyPr wrap="square" rtlCol="0">
            <a:spAutoFit/>
          </a:bodyPr>
          <a:lstStyle/>
          <a:p>
            <a:r>
              <a:rPr lang="en-US" sz="2400" dirty="0" smtClean="0">
                <a:solidFill>
                  <a:srgbClr val="FF0000"/>
                </a:solidFill>
                <a:latin typeface="Tw Cen MT Condensed Extra Bold" charset="0"/>
                <a:ea typeface="Tw Cen MT Condensed Extra Bold" charset="0"/>
                <a:cs typeface="Tw Cen MT Condensed Extra Bold" charset="0"/>
              </a:rPr>
              <a:t>SMALL GROUP DISCUSSION</a:t>
            </a:r>
            <a:endParaRPr lang="en-US" sz="2400" dirty="0">
              <a:solidFill>
                <a:srgbClr val="FF0000"/>
              </a:solidFill>
              <a:latin typeface="Tw Cen MT Condensed Extra Bold" charset="0"/>
              <a:ea typeface="Tw Cen MT Condensed Extra Bold" charset="0"/>
              <a:cs typeface="Tw Cen MT Condensed Extra Bold" charset="0"/>
            </a:endParaRPr>
          </a:p>
        </p:txBody>
      </p:sp>
      <p:sp>
        <p:nvSpPr>
          <p:cNvPr id="4" name="TextBox 3"/>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22</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64956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457200"/>
            <a:ext cx="7593781" cy="6035615"/>
            <a:chOff x="1600200" y="457200"/>
            <a:chExt cx="7593781" cy="6035615"/>
          </a:xfrm>
        </p:grpSpPr>
        <p:sp>
          <p:nvSpPr>
            <p:cNvPr id="3" name="Isosceles Triangle 3"/>
            <p:cNvSpPr/>
            <p:nvPr/>
          </p:nvSpPr>
          <p:spPr>
            <a:xfrm>
              <a:off x="2209800" y="533400"/>
              <a:ext cx="4816546" cy="4759838"/>
            </a:xfrm>
            <a:prstGeom prst="triangle">
              <a:avLst/>
            </a:prstGeom>
            <a:noFill/>
            <a:ln w="762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eecher.gif"/>
            <p:cNvPicPr>
              <a:picLocks noChangeAspect="1"/>
            </p:cNvPicPr>
            <p:nvPr/>
          </p:nvPicPr>
          <p:blipFill>
            <a:blip r:embed="rId2"/>
            <a:stretch>
              <a:fillRect/>
            </a:stretch>
          </p:blipFill>
          <p:spPr>
            <a:xfrm>
              <a:off x="3350464" y="1590427"/>
              <a:ext cx="2771994" cy="3645271"/>
            </a:xfrm>
            <a:prstGeom prst="rect">
              <a:avLst/>
            </a:prstGeom>
            <a:solidFill>
              <a:srgbClr val="FFFF00"/>
            </a:solidFill>
          </p:spPr>
        </p:pic>
        <p:sp>
          <p:nvSpPr>
            <p:cNvPr id="5" name="Oval 4"/>
            <p:cNvSpPr/>
            <p:nvPr/>
          </p:nvSpPr>
          <p:spPr>
            <a:xfrm>
              <a:off x="1600200" y="457200"/>
              <a:ext cx="5983499" cy="5755285"/>
            </a:xfrm>
            <a:prstGeom prst="ellipse">
              <a:avLst/>
            </a:prstGeom>
            <a:noFill/>
            <a:ln w="5715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91949" y="5569485"/>
              <a:ext cx="4602032" cy="923330"/>
            </a:xfrm>
            <a:prstGeom prst="rect">
              <a:avLst/>
            </a:prstGeom>
            <a:noFill/>
          </p:spPr>
          <p:txBody>
            <a:bodyPr wrap="square" rtlCol="0">
              <a:spAutoFit/>
            </a:bodyPr>
            <a:lstStyle/>
            <a:p>
              <a:pPr algn="r"/>
              <a:r>
                <a:rPr lang="en-US" sz="5400" b="1" dirty="0" smtClean="0">
                  <a:solidFill>
                    <a:srgbClr val="630669"/>
                  </a:solidFill>
                  <a:latin typeface="Tw Cen MT" charset="0"/>
                  <a:ea typeface="Tw Cen MT" charset="0"/>
                  <a:cs typeface="Tw Cen MT" charset="0"/>
                </a:rPr>
                <a:t>CULTURAL</a:t>
              </a:r>
              <a:endParaRPr lang="en-US" sz="5400" b="1" dirty="0">
                <a:solidFill>
                  <a:srgbClr val="630669"/>
                </a:solidFill>
                <a:latin typeface="Tw Cen MT" charset="0"/>
                <a:ea typeface="Tw Cen MT" charset="0"/>
                <a:cs typeface="Tw Cen MT" charset="0"/>
              </a:endParaRPr>
            </a:p>
          </p:txBody>
        </p:sp>
      </p:grpSp>
      <p:sp>
        <p:nvSpPr>
          <p:cNvPr id="7" name="TextBox 6"/>
          <p:cNvSpPr txBox="1"/>
          <p:nvPr/>
        </p:nvSpPr>
        <p:spPr>
          <a:xfrm>
            <a:off x="681684" y="3449157"/>
            <a:ext cx="1248456" cy="1477328"/>
          </a:xfrm>
          <a:prstGeom prst="rect">
            <a:avLst/>
          </a:prstGeom>
          <a:noFill/>
        </p:spPr>
        <p:txBody>
          <a:bodyPr wrap="square" rtlCol="0">
            <a:spAutoFit/>
          </a:bodyPr>
          <a:lstStyle/>
          <a:p>
            <a:r>
              <a:rPr lang="en-US" smtClean="0">
                <a:latin typeface="Tw Cen MT" charset="0"/>
                <a:ea typeface="Tw Cen MT" charset="0"/>
                <a:cs typeface="Tw Cen MT" charset="0"/>
              </a:rPr>
              <a:t>beliefs</a:t>
            </a:r>
            <a:endParaRPr lang="en-US" dirty="0" smtClean="0">
              <a:latin typeface="Tw Cen MT" charset="0"/>
              <a:ea typeface="Tw Cen MT" charset="0"/>
              <a:cs typeface="Tw Cen MT" charset="0"/>
            </a:endParaRPr>
          </a:p>
          <a:p>
            <a:r>
              <a:rPr lang="en-US" dirty="0" smtClean="0">
                <a:latin typeface="Tw Cen MT" charset="0"/>
                <a:ea typeface="Tw Cen MT" charset="0"/>
                <a:cs typeface="Tw Cen MT" charset="0"/>
              </a:rPr>
              <a:t>values</a:t>
            </a:r>
          </a:p>
          <a:p>
            <a:r>
              <a:rPr lang="en-US" dirty="0" smtClean="0">
                <a:latin typeface="Tw Cen MT" charset="0"/>
                <a:ea typeface="Tw Cen MT" charset="0"/>
                <a:cs typeface="Tw Cen MT" charset="0"/>
              </a:rPr>
              <a:t>norms</a:t>
            </a:r>
          </a:p>
          <a:p>
            <a:r>
              <a:rPr lang="en-US" dirty="0" smtClean="0">
                <a:latin typeface="Tw Cen MT" charset="0"/>
                <a:ea typeface="Tw Cen MT" charset="0"/>
                <a:cs typeface="Tw Cen MT" charset="0"/>
              </a:rPr>
              <a:t>standards</a:t>
            </a:r>
          </a:p>
          <a:p>
            <a:r>
              <a:rPr lang="en-US" dirty="0" smtClean="0">
                <a:latin typeface="Tw Cen MT" charset="0"/>
                <a:ea typeface="Tw Cen MT" charset="0"/>
                <a:cs typeface="Tw Cen MT" charset="0"/>
              </a:rPr>
              <a:t>narratives</a:t>
            </a:r>
            <a:endParaRPr lang="en-US" dirty="0">
              <a:latin typeface="Tw Cen MT" charset="0"/>
              <a:ea typeface="Tw Cen MT" charset="0"/>
              <a:cs typeface="Tw Cen MT" charset="0"/>
            </a:endParaRPr>
          </a:p>
        </p:txBody>
      </p:sp>
      <p:sp>
        <p:nvSpPr>
          <p:cNvPr id="8" name="TextBox 7"/>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23</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14084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457200"/>
            <a:ext cx="7543800" cy="6080347"/>
            <a:chOff x="1600200" y="457200"/>
            <a:chExt cx="7543800" cy="6080347"/>
          </a:xfrm>
        </p:grpSpPr>
        <p:sp>
          <p:nvSpPr>
            <p:cNvPr id="3" name="Oval 2"/>
            <p:cNvSpPr/>
            <p:nvPr/>
          </p:nvSpPr>
          <p:spPr>
            <a:xfrm>
              <a:off x="1600200" y="457200"/>
              <a:ext cx="5983499" cy="5755285"/>
            </a:xfrm>
            <a:prstGeom prst="ellipse">
              <a:avLst/>
            </a:prstGeom>
            <a:noFill/>
            <a:ln w="5715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04565" y="5614217"/>
              <a:ext cx="6239435" cy="923330"/>
            </a:xfrm>
            <a:prstGeom prst="rect">
              <a:avLst/>
            </a:prstGeom>
            <a:noFill/>
          </p:spPr>
          <p:txBody>
            <a:bodyPr wrap="square" rtlCol="0">
              <a:spAutoFit/>
            </a:bodyPr>
            <a:lstStyle/>
            <a:p>
              <a:pPr algn="r"/>
              <a:r>
                <a:rPr lang="en-US" sz="5400" b="1" smtClean="0">
                  <a:solidFill>
                    <a:srgbClr val="630669"/>
                  </a:solidFill>
                  <a:latin typeface="Tw Cen MT" charset="0"/>
                  <a:ea typeface="Tw Cen MT" charset="0"/>
                  <a:cs typeface="Tw Cen MT" charset="0"/>
                </a:rPr>
                <a:t>CULTURAL RACISM</a:t>
              </a:r>
              <a:endParaRPr lang="en-US" sz="5400" b="1" dirty="0">
                <a:solidFill>
                  <a:srgbClr val="630669"/>
                </a:solidFill>
                <a:latin typeface="Tw Cen MT" charset="0"/>
                <a:ea typeface="Tw Cen MT" charset="0"/>
                <a:cs typeface="Tw Cen MT" charset="0"/>
              </a:endParaRPr>
            </a:p>
          </p:txBody>
        </p:sp>
        <p:sp>
          <p:nvSpPr>
            <p:cNvPr id="5" name="TextBox 4"/>
            <p:cNvSpPr txBox="1"/>
            <p:nvPr/>
          </p:nvSpPr>
          <p:spPr>
            <a:xfrm>
              <a:off x="2647025" y="1168678"/>
              <a:ext cx="3889847" cy="5016758"/>
            </a:xfrm>
            <a:prstGeom prst="rect">
              <a:avLst/>
            </a:prstGeom>
            <a:noFill/>
          </p:spPr>
          <p:txBody>
            <a:bodyPr wrap="square" rtlCol="0">
              <a:spAutoFit/>
            </a:bodyPr>
            <a:lstStyle/>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BELIEFS</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VALUES</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NORMS</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STANDARDS</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NARRATIVES</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that reproduce the</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hierarchy of the</a:t>
              </a:r>
            </a:p>
            <a:p>
              <a:pPr algn="ctr"/>
              <a:r>
                <a:rPr lang="en-US" sz="3200" dirty="0" smtClean="0">
                  <a:solidFill>
                    <a:schemeClr val="accent6">
                      <a:lumMod val="75000"/>
                    </a:schemeClr>
                  </a:solidFill>
                  <a:latin typeface="Tw Cen MT Condensed Extra Bold" charset="0"/>
                  <a:ea typeface="Tw Cen MT Condensed Extra Bold" charset="0"/>
                  <a:cs typeface="Tw Cen MT Condensed Extra Bold" charset="0"/>
                </a:rPr>
                <a:t>race construct</a:t>
              </a:r>
            </a:p>
            <a:p>
              <a:pPr algn="ctr"/>
              <a:endParaRPr lang="en-US" sz="3200" dirty="0">
                <a:solidFill>
                  <a:schemeClr val="accent6">
                    <a:lumMod val="75000"/>
                  </a:schemeClr>
                </a:solidFill>
                <a:latin typeface="Tw Cen MT Condensed Extra Bold" charset="0"/>
                <a:ea typeface="Tw Cen MT Condensed Extra Bold" charset="0"/>
                <a:cs typeface="Tw Cen MT Condensed Extra Bold" charset="0"/>
              </a:endParaRPr>
            </a:p>
            <a:p>
              <a:pPr algn="ctr"/>
              <a:endParaRPr lang="en-US" sz="3200" dirty="0">
                <a:solidFill>
                  <a:schemeClr val="accent6">
                    <a:lumMod val="75000"/>
                  </a:schemeClr>
                </a:solidFill>
                <a:latin typeface="Tw Cen MT Condensed Extra Bold" charset="0"/>
                <a:ea typeface="Tw Cen MT Condensed Extra Bold" charset="0"/>
                <a:cs typeface="Tw Cen MT Condensed Extra Bold" charset="0"/>
              </a:endParaRPr>
            </a:p>
          </p:txBody>
        </p:sp>
      </p:grpSp>
      <p:sp>
        <p:nvSpPr>
          <p:cNvPr id="6" name="TextBox 5"/>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24</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48570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747" y="1383632"/>
            <a:ext cx="6424864" cy="3785652"/>
          </a:xfrm>
          <a:prstGeom prst="rect">
            <a:avLst/>
          </a:prstGeom>
          <a:noFill/>
        </p:spPr>
        <p:txBody>
          <a:bodyPr wrap="square" rtlCol="0">
            <a:spAutoFit/>
          </a:bodyPr>
          <a:lstStyle/>
          <a:p>
            <a:r>
              <a:rPr lang="en-US" sz="2400" dirty="0" smtClean="0">
                <a:latin typeface="Tw Cen MT" charset="0"/>
                <a:ea typeface="Tw Cen MT" charset="0"/>
                <a:cs typeface="Tw Cen MT" charset="0"/>
              </a:rPr>
              <a:t>In your group, come up with examples of cultural racism.</a:t>
            </a:r>
          </a:p>
          <a:p>
            <a:endParaRPr lang="en-US" sz="2400" dirty="0" smtClean="0">
              <a:latin typeface="Tw Cen MT" charset="0"/>
              <a:ea typeface="Tw Cen MT" charset="0"/>
              <a:cs typeface="Tw Cen MT" charset="0"/>
            </a:endParaRPr>
          </a:p>
          <a:p>
            <a:r>
              <a:rPr lang="en-US" sz="2400" dirty="0" smtClean="0">
                <a:latin typeface="Tw Cen MT" charset="0"/>
                <a:ea typeface="Tw Cen MT" charset="0"/>
                <a:cs typeface="Tw Cen MT" charset="0"/>
              </a:rPr>
              <a:t>Thinking back on your institutional examples, describe the ways in which the institution’s beliefs, values, norms, standards, and narratives (or stories) reinforce the idea that white is the ideal, the norm, better and People and Communities of Color are less than, not valuable, not normal.</a:t>
            </a:r>
          </a:p>
          <a:p>
            <a:endParaRPr lang="en-US" sz="2400" dirty="0" smtClean="0">
              <a:latin typeface="Tw Cen MT" charset="0"/>
              <a:ea typeface="Tw Cen MT" charset="0"/>
              <a:cs typeface="Tw Cen MT" charset="0"/>
            </a:endParaRPr>
          </a:p>
        </p:txBody>
      </p:sp>
      <p:sp>
        <p:nvSpPr>
          <p:cNvPr id="3" name="TextBox 2"/>
          <p:cNvSpPr txBox="1"/>
          <p:nvPr/>
        </p:nvSpPr>
        <p:spPr>
          <a:xfrm>
            <a:off x="445168" y="385011"/>
            <a:ext cx="3693695" cy="461665"/>
          </a:xfrm>
          <a:prstGeom prst="rect">
            <a:avLst/>
          </a:prstGeom>
          <a:noFill/>
        </p:spPr>
        <p:txBody>
          <a:bodyPr wrap="square" rtlCol="0">
            <a:spAutoFit/>
          </a:bodyPr>
          <a:lstStyle/>
          <a:p>
            <a:r>
              <a:rPr lang="en-US" sz="2400" dirty="0" smtClean="0">
                <a:solidFill>
                  <a:srgbClr val="FF0000"/>
                </a:solidFill>
                <a:latin typeface="Tw Cen MT Condensed Extra Bold" charset="0"/>
                <a:ea typeface="Tw Cen MT Condensed Extra Bold" charset="0"/>
                <a:cs typeface="Tw Cen MT Condensed Extra Bold" charset="0"/>
              </a:rPr>
              <a:t>SMALL GROUP DISCUSSION</a:t>
            </a:r>
            <a:endParaRPr lang="en-US" sz="2400" dirty="0">
              <a:solidFill>
                <a:srgbClr val="FF0000"/>
              </a:solidFill>
              <a:latin typeface="Tw Cen MT Condensed Extra Bold" charset="0"/>
              <a:ea typeface="Tw Cen MT Condensed Extra Bold" charset="0"/>
              <a:cs typeface="Tw Cen MT Condensed Extra Bold" charset="0"/>
            </a:endParaRPr>
          </a:p>
        </p:txBody>
      </p:sp>
      <p:sp>
        <p:nvSpPr>
          <p:cNvPr id="4" name="TextBox 3"/>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25</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05031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echer.gif"/>
          <p:cNvPicPr>
            <a:picLocks noChangeAspect="1"/>
          </p:cNvPicPr>
          <p:nvPr/>
        </p:nvPicPr>
        <p:blipFill>
          <a:blip r:embed="rId2"/>
          <a:stretch>
            <a:fillRect/>
          </a:stretch>
        </p:blipFill>
        <p:spPr>
          <a:xfrm>
            <a:off x="3099453" y="1662145"/>
            <a:ext cx="2771994" cy="3645271"/>
          </a:xfrm>
          <a:prstGeom prst="rect">
            <a:avLst/>
          </a:prstGeom>
          <a:solidFill>
            <a:srgbClr val="FFFF00"/>
          </a:solidFill>
        </p:spPr>
      </p:pic>
      <p:grpSp>
        <p:nvGrpSpPr>
          <p:cNvPr id="4" name="Group 8"/>
          <p:cNvGrpSpPr/>
          <p:nvPr/>
        </p:nvGrpSpPr>
        <p:grpSpPr>
          <a:xfrm>
            <a:off x="4135613" y="158939"/>
            <a:ext cx="2354732" cy="1403599"/>
            <a:chOff x="3191961" y="165907"/>
            <a:chExt cx="1855190" cy="1038489"/>
          </a:xfrm>
        </p:grpSpPr>
        <p:sp>
          <p:nvSpPr>
            <p:cNvPr id="9" name="TextBox 8"/>
            <p:cNvSpPr txBox="1"/>
            <p:nvPr/>
          </p:nvSpPr>
          <p:spPr>
            <a:xfrm>
              <a:off x="3378295" y="456975"/>
              <a:ext cx="1533058" cy="387118"/>
            </a:xfrm>
            <a:prstGeom prst="rect">
              <a:avLst/>
            </a:prstGeom>
            <a:noFill/>
          </p:spPr>
          <p:txBody>
            <a:bodyPr wrap="square" rtlCol="0">
              <a:spAutoFit/>
            </a:bodyPr>
            <a:lstStyle/>
            <a:p>
              <a:pPr algn="ctr"/>
              <a:r>
                <a:rPr lang="en-US" sz="2800" dirty="0" smtClean="0">
                  <a:solidFill>
                    <a:schemeClr val="accent6">
                      <a:lumMod val="75000"/>
                    </a:schemeClr>
                  </a:solidFill>
                  <a:latin typeface="Tw Cen MT" charset="0"/>
                  <a:ea typeface="Tw Cen MT" charset="0"/>
                  <a:cs typeface="Tw Cen MT" charset="0"/>
                </a:rPr>
                <a:t>thoughts</a:t>
              </a:r>
              <a:endParaRPr lang="en-US" sz="2800" dirty="0">
                <a:solidFill>
                  <a:schemeClr val="accent6">
                    <a:lumMod val="75000"/>
                  </a:schemeClr>
                </a:solidFill>
                <a:latin typeface="Tw Cen MT" charset="0"/>
                <a:ea typeface="Tw Cen MT" charset="0"/>
                <a:cs typeface="Tw Cen MT" charset="0"/>
              </a:endParaRPr>
            </a:p>
          </p:txBody>
        </p:sp>
        <p:sp>
          <p:nvSpPr>
            <p:cNvPr id="10" name="Cloud Callout 9"/>
            <p:cNvSpPr/>
            <p:nvPr/>
          </p:nvSpPr>
          <p:spPr>
            <a:xfrm>
              <a:off x="3191961" y="165907"/>
              <a:ext cx="1855190" cy="1038489"/>
            </a:xfrm>
            <a:prstGeom prst="cloudCallou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accent6"/>
                  </a:solidFill>
                </a:ln>
                <a:solidFill>
                  <a:srgbClr val="E46C0A"/>
                </a:solidFill>
              </a:endParaRPr>
            </a:p>
          </p:txBody>
        </p:sp>
      </p:grpSp>
      <p:grpSp>
        <p:nvGrpSpPr>
          <p:cNvPr id="5" name="Group 15"/>
          <p:cNvGrpSpPr/>
          <p:nvPr/>
        </p:nvGrpSpPr>
        <p:grpSpPr>
          <a:xfrm>
            <a:off x="1006137" y="2331948"/>
            <a:ext cx="1995317" cy="1087373"/>
            <a:chOff x="1257148" y="2260230"/>
            <a:chExt cx="1995317" cy="1087373"/>
          </a:xfrm>
        </p:grpSpPr>
        <p:sp>
          <p:nvSpPr>
            <p:cNvPr id="7" name="Line Callout 2 6"/>
            <p:cNvSpPr/>
            <p:nvPr/>
          </p:nvSpPr>
          <p:spPr>
            <a:xfrm rot="12942067">
              <a:off x="1296560" y="2260230"/>
              <a:ext cx="1916242" cy="1087373"/>
            </a:xfrm>
            <a:prstGeom prst="borderCallout2">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157420">
              <a:off x="1257148" y="2571321"/>
              <a:ext cx="1995317" cy="461665"/>
            </a:xfrm>
            <a:prstGeom prst="rect">
              <a:avLst/>
            </a:prstGeom>
            <a:noFill/>
          </p:spPr>
          <p:txBody>
            <a:bodyPr wrap="square" rtlCol="0">
              <a:spAutoFit/>
            </a:bodyPr>
            <a:lstStyle/>
            <a:p>
              <a:pPr algn="ctr"/>
              <a:r>
                <a:rPr lang="en-US" sz="2400" dirty="0" smtClean="0">
                  <a:solidFill>
                    <a:srgbClr val="FF0000"/>
                  </a:solidFill>
                  <a:latin typeface="Tw Cen MT" charset="0"/>
                  <a:ea typeface="Tw Cen MT" charset="0"/>
                  <a:cs typeface="Tw Cen MT" charset="0"/>
                </a:rPr>
                <a:t>individual acts </a:t>
              </a:r>
              <a:endParaRPr lang="en-US" sz="2400" dirty="0">
                <a:solidFill>
                  <a:srgbClr val="FF0000"/>
                </a:solidFill>
                <a:latin typeface="Tw Cen MT" charset="0"/>
                <a:ea typeface="Tw Cen MT" charset="0"/>
                <a:cs typeface="Tw Cen MT" charset="0"/>
              </a:endParaRPr>
            </a:p>
          </p:txBody>
        </p:sp>
      </p:grpSp>
      <p:sp>
        <p:nvSpPr>
          <p:cNvPr id="6" name="TextBox 5"/>
          <p:cNvSpPr txBox="1"/>
          <p:nvPr/>
        </p:nvSpPr>
        <p:spPr>
          <a:xfrm>
            <a:off x="5515115" y="5506629"/>
            <a:ext cx="3377874" cy="923330"/>
          </a:xfrm>
          <a:prstGeom prst="rect">
            <a:avLst/>
          </a:prstGeom>
          <a:noFill/>
        </p:spPr>
        <p:txBody>
          <a:bodyPr wrap="square" rtlCol="0">
            <a:spAutoFit/>
          </a:bodyPr>
          <a:lstStyle/>
          <a:p>
            <a:pPr algn="r"/>
            <a:r>
              <a:rPr lang="en-US" sz="5400" b="1" dirty="0" smtClean="0">
                <a:solidFill>
                  <a:srgbClr val="630669"/>
                </a:solidFill>
                <a:latin typeface="Tw Cen MT" charset="0"/>
                <a:ea typeface="Tw Cen MT" charset="0"/>
                <a:cs typeface="Tw Cen MT" charset="0"/>
              </a:rPr>
              <a:t>PERSONAL</a:t>
            </a:r>
            <a:endParaRPr lang="en-US" sz="5400" b="1" dirty="0">
              <a:solidFill>
                <a:srgbClr val="630669"/>
              </a:solidFill>
              <a:latin typeface="Tw Cen MT" charset="0"/>
              <a:ea typeface="Tw Cen MT" charset="0"/>
              <a:cs typeface="Tw Cen MT"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509" y="1075560"/>
            <a:ext cx="1589505" cy="1589505"/>
          </a:xfrm>
          <a:prstGeom prst="rect">
            <a:avLst/>
          </a:prstGeom>
        </p:spPr>
      </p:pic>
      <p:sp>
        <p:nvSpPr>
          <p:cNvPr id="12" name="TextBox 11"/>
          <p:cNvSpPr txBox="1"/>
          <p:nvPr/>
        </p:nvSpPr>
        <p:spPr>
          <a:xfrm>
            <a:off x="5871447" y="1461365"/>
            <a:ext cx="1442589" cy="461665"/>
          </a:xfrm>
          <a:prstGeom prst="rect">
            <a:avLst/>
          </a:prstGeom>
          <a:noFill/>
        </p:spPr>
        <p:txBody>
          <a:bodyPr wrap="square" rtlCol="0">
            <a:spAutoFit/>
          </a:bodyPr>
          <a:lstStyle/>
          <a:p>
            <a:r>
              <a:rPr lang="en-US" sz="2400" dirty="0" smtClean="0">
                <a:latin typeface="Tw Cen MT" charset="0"/>
                <a:ea typeface="Tw Cen MT" charset="0"/>
                <a:cs typeface="Tw Cen MT" charset="0"/>
              </a:rPr>
              <a:t>speech</a:t>
            </a:r>
            <a:endParaRPr lang="en-US" sz="2400" dirty="0">
              <a:latin typeface="Tw Cen MT" charset="0"/>
              <a:ea typeface="Tw Cen MT" charset="0"/>
              <a:cs typeface="Tw Cen MT" charset="0"/>
            </a:endParaRPr>
          </a:p>
        </p:txBody>
      </p:sp>
      <p:sp>
        <p:nvSpPr>
          <p:cNvPr id="13" name="TextBox 12"/>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26</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855662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74700"/>
            <a:ext cx="6286500" cy="5257800"/>
          </a:xfrm>
          <a:prstGeom prst="rect">
            <a:avLst/>
          </a:prstGeom>
          <a:noFill/>
          <a:ln w="15875">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899" y="910389"/>
            <a:ext cx="6991217" cy="5261811"/>
          </a:xfrm>
          <a:prstGeom prst="rect">
            <a:avLst/>
          </a:prstGeom>
        </p:spPr>
      </p:pic>
      <p:sp>
        <p:nvSpPr>
          <p:cNvPr id="6" name="TextBox 5"/>
          <p:cNvSpPr txBox="1"/>
          <p:nvPr/>
        </p:nvSpPr>
        <p:spPr>
          <a:xfrm>
            <a:off x="2133600" y="2141951"/>
            <a:ext cx="2159000" cy="707886"/>
          </a:xfrm>
          <a:prstGeom prst="rect">
            <a:avLst/>
          </a:prstGeom>
          <a:noFill/>
        </p:spPr>
        <p:txBody>
          <a:bodyPr wrap="square" rtlCol="0">
            <a:spAutoFit/>
          </a:bodyPr>
          <a:lstStyle/>
          <a:p>
            <a:r>
              <a:rPr lang="en-US" sz="4000" b="1" dirty="0" smtClean="0">
                <a:solidFill>
                  <a:srgbClr val="FF0000"/>
                </a:solidFill>
                <a:latin typeface="Avenir Black" charset="0"/>
                <a:ea typeface="Avenir Black" charset="0"/>
                <a:cs typeface="Avenir Black" charset="0"/>
              </a:rPr>
              <a:t>RACISM</a:t>
            </a:r>
            <a:endParaRPr lang="en-US" sz="4000" b="1" dirty="0">
              <a:solidFill>
                <a:srgbClr val="FF0000"/>
              </a:solidFill>
              <a:latin typeface="Avenir Black" charset="0"/>
              <a:ea typeface="Avenir Black" charset="0"/>
              <a:cs typeface="Avenir Black" charset="0"/>
            </a:endParaRPr>
          </a:p>
        </p:txBody>
      </p:sp>
      <p:sp>
        <p:nvSpPr>
          <p:cNvPr id="7" name="TextBox 6"/>
          <p:cNvSpPr txBox="1"/>
          <p:nvPr/>
        </p:nvSpPr>
        <p:spPr>
          <a:xfrm>
            <a:off x="4826000" y="1834175"/>
            <a:ext cx="2832100" cy="1323439"/>
          </a:xfrm>
          <a:prstGeom prst="rect">
            <a:avLst/>
          </a:prstGeom>
          <a:noFill/>
        </p:spPr>
        <p:txBody>
          <a:bodyPr wrap="square" rtlCol="0">
            <a:spAutoFit/>
          </a:bodyPr>
          <a:lstStyle/>
          <a:p>
            <a:pPr algn="ctr"/>
            <a:r>
              <a:rPr lang="en-US" sz="4000" b="1" dirty="0" smtClean="0">
                <a:solidFill>
                  <a:srgbClr val="FF0000"/>
                </a:solidFill>
                <a:latin typeface="Avenir Black" charset="0"/>
                <a:ea typeface="Avenir Black" charset="0"/>
                <a:cs typeface="Avenir Black" charset="0"/>
              </a:rPr>
              <a:t>WHITE</a:t>
            </a:r>
          </a:p>
          <a:p>
            <a:pPr algn="ctr"/>
            <a:r>
              <a:rPr lang="en-US" sz="4000" b="1" dirty="0" smtClean="0">
                <a:solidFill>
                  <a:srgbClr val="FF0000"/>
                </a:solidFill>
                <a:latin typeface="Avenir Black" charset="0"/>
                <a:ea typeface="Avenir Black" charset="0"/>
                <a:cs typeface="Avenir Black" charset="0"/>
              </a:rPr>
              <a:t>PRIVILEGE</a:t>
            </a:r>
            <a:endParaRPr lang="en-US" sz="4000" b="1" dirty="0">
              <a:solidFill>
                <a:srgbClr val="FF0000"/>
              </a:solidFill>
              <a:latin typeface="Avenir Black" charset="0"/>
              <a:ea typeface="Avenir Black" charset="0"/>
              <a:cs typeface="Avenir Black" charset="0"/>
            </a:endParaRPr>
          </a:p>
        </p:txBody>
      </p:sp>
      <p:sp>
        <p:nvSpPr>
          <p:cNvPr id="8" name="TextBox 7"/>
          <p:cNvSpPr txBox="1"/>
          <p:nvPr/>
        </p:nvSpPr>
        <p:spPr>
          <a:xfrm>
            <a:off x="4826000" y="3772240"/>
            <a:ext cx="2832100" cy="1754326"/>
          </a:xfrm>
          <a:prstGeom prst="rect">
            <a:avLst/>
          </a:prstGeom>
          <a:noFill/>
        </p:spPr>
        <p:txBody>
          <a:bodyPr wrap="square" rtlCol="0">
            <a:spAutoFit/>
          </a:bodyPr>
          <a:lstStyle/>
          <a:p>
            <a:pPr algn="ctr"/>
            <a:r>
              <a:rPr lang="en-US" sz="3600" b="1" dirty="0" smtClean="0">
                <a:solidFill>
                  <a:srgbClr val="FF0000"/>
                </a:solidFill>
                <a:latin typeface="Avenir Next Condensed" charset="0"/>
                <a:ea typeface="Avenir Next Condensed" charset="0"/>
                <a:cs typeface="Avenir Next Condensed" charset="0"/>
              </a:rPr>
              <a:t>ASSIGNED &amp;</a:t>
            </a:r>
          </a:p>
          <a:p>
            <a:pPr algn="ctr"/>
            <a:r>
              <a:rPr lang="en-US" sz="3600" b="1" dirty="0" smtClean="0">
                <a:solidFill>
                  <a:srgbClr val="FF0000"/>
                </a:solidFill>
                <a:latin typeface="Avenir Next Condensed" charset="0"/>
                <a:ea typeface="Avenir Next Condensed" charset="0"/>
                <a:cs typeface="Avenir Next Condensed" charset="0"/>
              </a:rPr>
              <a:t>INTERNALIZED</a:t>
            </a:r>
          </a:p>
          <a:p>
            <a:pPr algn="ctr"/>
            <a:r>
              <a:rPr lang="en-US" sz="3600" b="1" dirty="0" smtClean="0">
                <a:solidFill>
                  <a:srgbClr val="FF0000"/>
                </a:solidFill>
                <a:latin typeface="Avenir Next Condensed" charset="0"/>
                <a:ea typeface="Avenir Next Condensed" charset="0"/>
                <a:cs typeface="Avenir Next Condensed" charset="0"/>
              </a:rPr>
              <a:t>SUPERIORITY</a:t>
            </a:r>
            <a:endParaRPr lang="en-US" sz="3600" b="1" dirty="0">
              <a:solidFill>
                <a:srgbClr val="FF0000"/>
              </a:solidFill>
              <a:latin typeface="Avenir Next Condensed" charset="0"/>
              <a:ea typeface="Avenir Next Condensed" charset="0"/>
              <a:cs typeface="Avenir Next Condensed" charset="0"/>
            </a:endParaRPr>
          </a:p>
        </p:txBody>
      </p:sp>
      <p:sp>
        <p:nvSpPr>
          <p:cNvPr id="9" name="TextBox 8"/>
          <p:cNvSpPr txBox="1"/>
          <p:nvPr/>
        </p:nvSpPr>
        <p:spPr>
          <a:xfrm>
            <a:off x="1765300" y="3772240"/>
            <a:ext cx="2832100" cy="1754326"/>
          </a:xfrm>
          <a:prstGeom prst="rect">
            <a:avLst/>
          </a:prstGeom>
          <a:noFill/>
        </p:spPr>
        <p:txBody>
          <a:bodyPr wrap="square" rtlCol="0">
            <a:spAutoFit/>
          </a:bodyPr>
          <a:lstStyle/>
          <a:p>
            <a:pPr algn="ctr"/>
            <a:r>
              <a:rPr lang="en-US" sz="3600" b="1" dirty="0" smtClean="0">
                <a:solidFill>
                  <a:srgbClr val="FF0000"/>
                </a:solidFill>
                <a:latin typeface="Avenir Next Condensed" charset="0"/>
                <a:ea typeface="Avenir Next Condensed" charset="0"/>
                <a:cs typeface="Avenir Next Condensed" charset="0"/>
              </a:rPr>
              <a:t>ASSIGNED &amp; INTERNALIZED</a:t>
            </a:r>
          </a:p>
          <a:p>
            <a:pPr algn="ctr"/>
            <a:r>
              <a:rPr lang="en-US" sz="3600" b="1" dirty="0" smtClean="0">
                <a:solidFill>
                  <a:srgbClr val="FF0000"/>
                </a:solidFill>
                <a:latin typeface="Avenir Next Condensed" charset="0"/>
                <a:ea typeface="Avenir Next Condensed" charset="0"/>
                <a:cs typeface="Avenir Next Condensed" charset="0"/>
              </a:rPr>
              <a:t>INFERIORITY</a:t>
            </a:r>
            <a:endParaRPr lang="en-US" sz="3600" b="1" dirty="0">
              <a:solidFill>
                <a:srgbClr val="FF0000"/>
              </a:solidFill>
              <a:latin typeface="Avenir Next Condensed" charset="0"/>
              <a:ea typeface="Avenir Next Condensed" charset="0"/>
              <a:cs typeface="Avenir Next Condensed" charset="0"/>
            </a:endParaRPr>
          </a:p>
        </p:txBody>
      </p:sp>
      <p:sp>
        <p:nvSpPr>
          <p:cNvPr id="10" name="TextBox 9"/>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27</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294901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02" y="345056"/>
            <a:ext cx="7917323" cy="6090249"/>
          </a:xfrm>
          <a:prstGeom prst="rect">
            <a:avLst/>
          </a:prstGeom>
        </p:spPr>
      </p:pic>
      <p:sp>
        <p:nvSpPr>
          <p:cNvPr id="3" name="TextBox 2"/>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28</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706090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29</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5319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12232" y="549442"/>
            <a:ext cx="7531768" cy="4539916"/>
            <a:chOff x="3733800" y="549442"/>
            <a:chExt cx="5410200" cy="4539916"/>
          </a:xfrm>
        </p:grpSpPr>
        <p:sp>
          <p:nvSpPr>
            <p:cNvPr id="4" name="TextBox 3"/>
            <p:cNvSpPr txBox="1">
              <a:spLocks noChangeArrowheads="1"/>
            </p:cNvSpPr>
            <p:nvPr/>
          </p:nvSpPr>
          <p:spPr bwMode="auto">
            <a:xfrm>
              <a:off x="3733800" y="549442"/>
              <a:ext cx="5410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r>
                <a:rPr lang="en-US" altLang="en-US" sz="7200" b="1" dirty="0" smtClean="0">
                  <a:solidFill>
                    <a:schemeClr val="accent2">
                      <a:lumMod val="75000"/>
                    </a:schemeClr>
                  </a:solidFill>
                  <a:latin typeface="Avenir Black" charset="0"/>
                  <a:ea typeface="Avenir Black" charset="0"/>
                  <a:cs typeface="Avenir Black" charset="0"/>
                </a:rPr>
                <a:t>1. </a:t>
              </a:r>
              <a:r>
                <a:rPr lang="en-US" altLang="en-US" sz="3600" dirty="0" smtClean="0">
                  <a:solidFill>
                    <a:schemeClr val="accent2">
                      <a:lumMod val="75000"/>
                    </a:schemeClr>
                  </a:solidFill>
                  <a:latin typeface="Avenir Black" charset="0"/>
                  <a:ea typeface="Avenir Black" charset="0"/>
                  <a:cs typeface="Avenir Black" charset="0"/>
                </a:rPr>
                <a:t>Shared </a:t>
              </a:r>
              <a:r>
                <a:rPr lang="en-US" altLang="en-US" sz="3600" dirty="0">
                  <a:solidFill>
                    <a:schemeClr val="accent2">
                      <a:lumMod val="75000"/>
                    </a:schemeClr>
                  </a:solidFill>
                  <a:latin typeface="Avenir Black" charset="0"/>
                  <a:ea typeface="Avenir Black" charset="0"/>
                  <a:cs typeface="Avenir Black" charset="0"/>
                </a:rPr>
                <a:t>Language</a:t>
              </a:r>
            </a:p>
            <a:p>
              <a:endParaRPr lang="en-US" altLang="en-US" dirty="0"/>
            </a:p>
          </p:txBody>
        </p:sp>
        <p:sp>
          <p:nvSpPr>
            <p:cNvPr id="6" name="TextBox 5"/>
            <p:cNvSpPr txBox="1">
              <a:spLocks noChangeArrowheads="1"/>
            </p:cNvSpPr>
            <p:nvPr/>
          </p:nvSpPr>
          <p:spPr bwMode="auto">
            <a:xfrm>
              <a:off x="3733800" y="2003792"/>
              <a:ext cx="5410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r>
                <a:rPr lang="en-US" altLang="en-US" sz="7200" b="1" dirty="0" smtClean="0">
                  <a:solidFill>
                    <a:schemeClr val="accent2">
                      <a:lumMod val="75000"/>
                    </a:schemeClr>
                  </a:solidFill>
                  <a:latin typeface="Avenir Black" charset="0"/>
                  <a:ea typeface="Avenir Black" charset="0"/>
                  <a:cs typeface="Avenir Black" charset="0"/>
                </a:rPr>
                <a:t>2. </a:t>
              </a:r>
              <a:r>
                <a:rPr lang="en-US" altLang="en-US" sz="3600" dirty="0" smtClean="0">
                  <a:solidFill>
                    <a:schemeClr val="accent2">
                      <a:lumMod val="75000"/>
                    </a:schemeClr>
                  </a:solidFill>
                  <a:latin typeface="Avenir Black" charset="0"/>
                  <a:ea typeface="Avenir Black" charset="0"/>
                  <a:cs typeface="Avenir Black" charset="0"/>
                </a:rPr>
                <a:t>Shared Framework</a:t>
              </a:r>
              <a:endParaRPr lang="en-US" altLang="en-US" sz="3600" dirty="0">
                <a:solidFill>
                  <a:schemeClr val="accent2">
                    <a:lumMod val="75000"/>
                  </a:schemeClr>
                </a:solidFill>
                <a:latin typeface="Avenir Black" charset="0"/>
                <a:ea typeface="Avenir Black" charset="0"/>
                <a:cs typeface="Avenir Black" charset="0"/>
              </a:endParaRPr>
            </a:p>
            <a:p>
              <a:endParaRPr lang="en-US" altLang="en-US" dirty="0"/>
            </a:p>
          </p:txBody>
        </p:sp>
        <p:sp>
          <p:nvSpPr>
            <p:cNvPr id="8" name="TextBox 7"/>
            <p:cNvSpPr txBox="1">
              <a:spLocks noChangeArrowheads="1"/>
            </p:cNvSpPr>
            <p:nvPr/>
          </p:nvSpPr>
          <p:spPr bwMode="auto">
            <a:xfrm>
              <a:off x="3733800" y="3458142"/>
              <a:ext cx="5410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r>
                <a:rPr lang="en-US" altLang="en-US" sz="7200" b="1" dirty="0" smtClean="0">
                  <a:solidFill>
                    <a:schemeClr val="accent2">
                      <a:lumMod val="75000"/>
                    </a:schemeClr>
                  </a:solidFill>
                  <a:latin typeface="Avenir Black" charset="0"/>
                  <a:ea typeface="Avenir Black" charset="0"/>
                  <a:cs typeface="Avenir Black" charset="0"/>
                </a:rPr>
                <a:t>3. </a:t>
              </a:r>
              <a:r>
                <a:rPr lang="en-US" altLang="en-US" sz="3600" dirty="0" smtClean="0">
                  <a:solidFill>
                    <a:schemeClr val="accent2">
                      <a:lumMod val="75000"/>
                    </a:schemeClr>
                  </a:solidFill>
                  <a:latin typeface="Avenir Black" charset="0"/>
                  <a:ea typeface="Avenir Black" charset="0"/>
                  <a:cs typeface="Avenir Black" charset="0"/>
                </a:rPr>
                <a:t>Know </a:t>
              </a:r>
              <a:r>
                <a:rPr lang="en-US" altLang="en-US" sz="3600" dirty="0">
                  <a:solidFill>
                    <a:schemeClr val="accent2">
                      <a:lumMod val="75000"/>
                    </a:schemeClr>
                  </a:solidFill>
                  <a:latin typeface="Avenir Black" charset="0"/>
                  <a:ea typeface="Avenir Black" charset="0"/>
                  <a:cs typeface="Avenir Black" charset="0"/>
                </a:rPr>
                <a:t>Our History</a:t>
              </a:r>
            </a:p>
            <a:p>
              <a:endParaRPr lang="en-US" altLang="en-US" dirty="0"/>
            </a:p>
          </p:txBody>
        </p:sp>
      </p:grpSp>
      <p:sp>
        <p:nvSpPr>
          <p:cNvPr id="7" name="TextBox 6"/>
          <p:cNvSpPr txBox="1">
            <a:spLocks noChangeArrowheads="1"/>
          </p:cNvSpPr>
          <p:nvPr/>
        </p:nvSpPr>
        <p:spPr bwMode="auto">
          <a:xfrm>
            <a:off x="1612232" y="4912492"/>
            <a:ext cx="75317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37931725" indent="-37474525">
              <a:defRPr sz="2800">
                <a:solidFill>
                  <a:schemeClr val="tx1"/>
                </a:solidFill>
                <a:latin typeface="Arial" charset="0"/>
                <a:ea typeface="ＭＳ Ｐゴシック" charset="-128"/>
              </a:defRPr>
            </a:lvl2pPr>
            <a:lvl3pPr>
              <a:defRPr sz="2800">
                <a:solidFill>
                  <a:schemeClr val="tx1"/>
                </a:solidFill>
                <a:latin typeface="Arial" charset="0"/>
                <a:ea typeface="ＭＳ Ｐゴシック" charset="-128"/>
              </a:defRPr>
            </a:lvl3pPr>
            <a:lvl4pPr>
              <a:defRPr sz="2800">
                <a:solidFill>
                  <a:schemeClr val="tx1"/>
                </a:solidFill>
                <a:latin typeface="Arial" charset="0"/>
                <a:ea typeface="ＭＳ Ｐゴシック" charset="-128"/>
              </a:defRPr>
            </a:lvl4pPr>
            <a:lvl5pPr>
              <a:defRPr sz="2800">
                <a:solidFill>
                  <a:schemeClr val="tx1"/>
                </a:solidFill>
                <a:latin typeface="Arial" charset="0"/>
                <a:ea typeface="ＭＳ Ｐゴシック" charset="-128"/>
              </a:defRPr>
            </a:lvl5pPr>
            <a:lvl6pPr marL="457200" eaLnBrk="0" fontAlgn="base" hangingPunct="0">
              <a:spcBef>
                <a:spcPct val="0"/>
              </a:spcBef>
              <a:spcAft>
                <a:spcPct val="0"/>
              </a:spcAft>
              <a:defRPr sz="2800">
                <a:solidFill>
                  <a:schemeClr val="tx1"/>
                </a:solidFill>
                <a:latin typeface="Arial" charset="0"/>
                <a:ea typeface="ＭＳ Ｐゴシック" charset="-128"/>
              </a:defRPr>
            </a:lvl6pPr>
            <a:lvl7pPr marL="914400" eaLnBrk="0" fontAlgn="base" hangingPunct="0">
              <a:spcBef>
                <a:spcPct val="0"/>
              </a:spcBef>
              <a:spcAft>
                <a:spcPct val="0"/>
              </a:spcAft>
              <a:defRPr sz="2800">
                <a:solidFill>
                  <a:schemeClr val="tx1"/>
                </a:solidFill>
                <a:latin typeface="Arial" charset="0"/>
                <a:ea typeface="ＭＳ Ｐゴシック" charset="-128"/>
              </a:defRPr>
            </a:lvl7pPr>
            <a:lvl8pPr marL="1371600" eaLnBrk="0" fontAlgn="base" hangingPunct="0">
              <a:spcBef>
                <a:spcPct val="0"/>
              </a:spcBef>
              <a:spcAft>
                <a:spcPct val="0"/>
              </a:spcAft>
              <a:defRPr sz="2800">
                <a:solidFill>
                  <a:schemeClr val="tx1"/>
                </a:solidFill>
                <a:latin typeface="Arial" charset="0"/>
                <a:ea typeface="ＭＳ Ｐゴシック" charset="-128"/>
              </a:defRPr>
            </a:lvl8pPr>
            <a:lvl9pPr marL="1828800" eaLnBrk="0" fontAlgn="base" hangingPunct="0">
              <a:spcBef>
                <a:spcPct val="0"/>
              </a:spcBef>
              <a:spcAft>
                <a:spcPct val="0"/>
              </a:spcAft>
              <a:defRPr sz="2800">
                <a:solidFill>
                  <a:schemeClr val="tx1"/>
                </a:solidFill>
                <a:latin typeface="Arial" charset="0"/>
                <a:ea typeface="ＭＳ Ｐゴシック" charset="-128"/>
              </a:defRPr>
            </a:lvl9pPr>
          </a:lstStyle>
          <a:p>
            <a:r>
              <a:rPr lang="en-US" altLang="en-US" sz="7200" dirty="0">
                <a:solidFill>
                  <a:schemeClr val="accent2">
                    <a:lumMod val="75000"/>
                  </a:schemeClr>
                </a:solidFill>
                <a:latin typeface="Avenir Black" charset="0"/>
                <a:ea typeface="Avenir Black" charset="0"/>
                <a:cs typeface="Avenir Black" charset="0"/>
              </a:rPr>
              <a:t>4</a:t>
            </a:r>
            <a:r>
              <a:rPr lang="en-US" altLang="en-US" sz="7200" dirty="0" smtClean="0">
                <a:solidFill>
                  <a:schemeClr val="accent2">
                    <a:lumMod val="75000"/>
                  </a:schemeClr>
                </a:solidFill>
                <a:latin typeface="Avenir Black" charset="0"/>
                <a:ea typeface="Avenir Black" charset="0"/>
                <a:cs typeface="Avenir Black" charset="0"/>
              </a:rPr>
              <a:t>. </a:t>
            </a:r>
            <a:r>
              <a:rPr lang="en-US" altLang="en-US" sz="3600" dirty="0" smtClean="0">
                <a:solidFill>
                  <a:schemeClr val="accent2">
                    <a:lumMod val="75000"/>
                  </a:schemeClr>
                </a:solidFill>
                <a:latin typeface="Avenir Black" charset="0"/>
                <a:ea typeface="Avenir Black" charset="0"/>
                <a:cs typeface="Avenir Black" charset="0"/>
              </a:rPr>
              <a:t>Take Action</a:t>
            </a:r>
            <a:endParaRPr lang="en-US" altLang="en-US" dirty="0"/>
          </a:p>
        </p:txBody>
      </p:sp>
      <p:sp>
        <p:nvSpPr>
          <p:cNvPr id="17" name="TextBox 16"/>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79542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3" name="TextBox 2"/>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30</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962438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57200"/>
            <a:ext cx="8819870" cy="6216950"/>
            <a:chOff x="0" y="457200"/>
            <a:chExt cx="8819870" cy="6216950"/>
          </a:xfrm>
        </p:grpSpPr>
        <p:sp>
          <p:nvSpPr>
            <p:cNvPr id="3" name="Isosceles Triangle 3"/>
            <p:cNvSpPr/>
            <p:nvPr/>
          </p:nvSpPr>
          <p:spPr>
            <a:xfrm>
              <a:off x="2209800" y="533400"/>
              <a:ext cx="4816546" cy="4759838"/>
            </a:xfrm>
            <a:prstGeom prst="triangle">
              <a:avLst/>
            </a:prstGeom>
            <a:noFill/>
            <a:ln w="762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eecher.gif"/>
            <p:cNvPicPr>
              <a:picLocks noChangeAspect="1"/>
            </p:cNvPicPr>
            <p:nvPr/>
          </p:nvPicPr>
          <p:blipFill>
            <a:blip r:embed="rId2"/>
            <a:stretch>
              <a:fillRect/>
            </a:stretch>
          </p:blipFill>
          <p:spPr>
            <a:xfrm>
              <a:off x="3350464" y="1590427"/>
              <a:ext cx="2771994" cy="3645271"/>
            </a:xfrm>
            <a:prstGeom prst="rect">
              <a:avLst/>
            </a:prstGeom>
            <a:solidFill>
              <a:srgbClr val="FFFF00"/>
            </a:solidFill>
          </p:spPr>
        </p:pic>
        <p:sp>
          <p:nvSpPr>
            <p:cNvPr id="5" name="Oval 4"/>
            <p:cNvSpPr/>
            <p:nvPr/>
          </p:nvSpPr>
          <p:spPr>
            <a:xfrm>
              <a:off x="1600200" y="457200"/>
              <a:ext cx="5983499" cy="5755285"/>
            </a:xfrm>
            <a:prstGeom prst="ellipse">
              <a:avLst/>
            </a:prstGeom>
            <a:noFill/>
            <a:ln w="5715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5293238"/>
              <a:ext cx="8819870" cy="461665"/>
            </a:xfrm>
            <a:prstGeom prst="rect">
              <a:avLst/>
            </a:prstGeom>
            <a:noFill/>
          </p:spPr>
          <p:txBody>
            <a:bodyPr wrap="square" rtlCol="0">
              <a:spAutoFit/>
            </a:bodyPr>
            <a:lstStyle/>
            <a:p>
              <a:r>
                <a:rPr lang="en-US" sz="2400" dirty="0" smtClean="0">
                  <a:latin typeface="Tw Cen MT" charset="0"/>
                  <a:ea typeface="Tw Cen MT" charset="0"/>
                  <a:cs typeface="Tw Cen MT" charset="0"/>
                </a:rPr>
                <a:t>This is one lens for understanding oppression…</a:t>
              </a:r>
            </a:p>
          </p:txBody>
        </p:sp>
        <p:sp>
          <p:nvSpPr>
            <p:cNvPr id="7" name="TextBox 6"/>
            <p:cNvSpPr txBox="1"/>
            <p:nvPr/>
          </p:nvSpPr>
          <p:spPr>
            <a:xfrm>
              <a:off x="0" y="5750820"/>
              <a:ext cx="8819870" cy="461665"/>
            </a:xfrm>
            <a:prstGeom prst="rect">
              <a:avLst/>
            </a:prstGeom>
            <a:noFill/>
          </p:spPr>
          <p:txBody>
            <a:bodyPr wrap="square" rtlCol="0">
              <a:spAutoFit/>
            </a:bodyPr>
            <a:lstStyle/>
            <a:p>
              <a:r>
                <a:rPr lang="en-US" sz="2400" dirty="0" smtClean="0">
                  <a:latin typeface="Tw Cen MT" charset="0"/>
                  <a:ea typeface="Tw Cen MT" charset="0"/>
                  <a:cs typeface="Tw Cen MT" charset="0"/>
                </a:rPr>
                <a:t>As more than personal …</a:t>
              </a:r>
            </a:p>
          </p:txBody>
        </p:sp>
        <p:sp>
          <p:nvSpPr>
            <p:cNvPr id="8" name="TextBox 7"/>
            <p:cNvSpPr txBox="1"/>
            <p:nvPr/>
          </p:nvSpPr>
          <p:spPr>
            <a:xfrm>
              <a:off x="0" y="6212485"/>
              <a:ext cx="4470400" cy="461665"/>
            </a:xfrm>
            <a:prstGeom prst="rect">
              <a:avLst/>
            </a:prstGeom>
            <a:noFill/>
          </p:spPr>
          <p:txBody>
            <a:bodyPr wrap="square" rtlCol="0">
              <a:spAutoFit/>
            </a:bodyPr>
            <a:lstStyle/>
            <a:p>
              <a:r>
                <a:rPr lang="en-US" sz="2400" dirty="0" smtClean="0">
                  <a:latin typeface="Tw Cen MT" charset="0"/>
                  <a:ea typeface="Tw Cen MT" charset="0"/>
                  <a:cs typeface="Tw Cen MT" charset="0"/>
                </a:rPr>
                <a:t>As also institutional and cultural</a:t>
              </a:r>
            </a:p>
          </p:txBody>
        </p:sp>
      </p:grpSp>
      <p:sp>
        <p:nvSpPr>
          <p:cNvPr id="9" name="TextBox 8"/>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31</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362973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57200"/>
            <a:ext cx="9144000" cy="6216950"/>
            <a:chOff x="0" y="457200"/>
            <a:chExt cx="9144000" cy="6216950"/>
          </a:xfrm>
        </p:grpSpPr>
        <p:sp>
          <p:nvSpPr>
            <p:cNvPr id="3" name="Isosceles Triangle 3"/>
            <p:cNvSpPr/>
            <p:nvPr/>
          </p:nvSpPr>
          <p:spPr>
            <a:xfrm>
              <a:off x="2209800" y="533400"/>
              <a:ext cx="4816546" cy="4759838"/>
            </a:xfrm>
            <a:prstGeom prst="triangle">
              <a:avLst/>
            </a:prstGeom>
            <a:noFill/>
            <a:ln w="762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eecher.gif"/>
            <p:cNvPicPr>
              <a:picLocks noChangeAspect="1"/>
            </p:cNvPicPr>
            <p:nvPr/>
          </p:nvPicPr>
          <p:blipFill>
            <a:blip r:embed="rId2"/>
            <a:stretch>
              <a:fillRect/>
            </a:stretch>
          </p:blipFill>
          <p:spPr>
            <a:xfrm>
              <a:off x="3350464" y="1590427"/>
              <a:ext cx="2771994" cy="3645271"/>
            </a:xfrm>
            <a:prstGeom prst="rect">
              <a:avLst/>
            </a:prstGeom>
            <a:solidFill>
              <a:srgbClr val="FFFF00"/>
            </a:solidFill>
          </p:spPr>
        </p:pic>
        <p:sp>
          <p:nvSpPr>
            <p:cNvPr id="5" name="Oval 4"/>
            <p:cNvSpPr/>
            <p:nvPr/>
          </p:nvSpPr>
          <p:spPr>
            <a:xfrm>
              <a:off x="1600200" y="457200"/>
              <a:ext cx="5983499" cy="5755285"/>
            </a:xfrm>
            <a:prstGeom prst="ellipse">
              <a:avLst/>
            </a:prstGeom>
            <a:noFill/>
            <a:ln w="5715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5293238"/>
              <a:ext cx="9144000" cy="461665"/>
            </a:xfrm>
            <a:prstGeom prst="rect">
              <a:avLst/>
            </a:prstGeom>
            <a:noFill/>
          </p:spPr>
          <p:txBody>
            <a:bodyPr wrap="square" rtlCol="0">
              <a:spAutoFit/>
            </a:bodyPr>
            <a:lstStyle/>
            <a:p>
              <a:pPr algn="r"/>
              <a:r>
                <a:rPr lang="en-US" sz="2400" dirty="0" smtClean="0">
                  <a:latin typeface="Tw Cen MT" charset="0"/>
                  <a:ea typeface="Tw Cen MT" charset="0"/>
                  <a:cs typeface="Tw Cen MT" charset="0"/>
                </a:rPr>
                <a:t>This same lens can be used to think about how to achieve equity.</a:t>
              </a:r>
            </a:p>
          </p:txBody>
        </p:sp>
        <p:sp>
          <p:nvSpPr>
            <p:cNvPr id="7" name="TextBox 6"/>
            <p:cNvSpPr txBox="1"/>
            <p:nvPr/>
          </p:nvSpPr>
          <p:spPr>
            <a:xfrm>
              <a:off x="0" y="5750820"/>
              <a:ext cx="9144000" cy="461665"/>
            </a:xfrm>
            <a:prstGeom prst="rect">
              <a:avLst/>
            </a:prstGeom>
            <a:noFill/>
          </p:spPr>
          <p:txBody>
            <a:bodyPr wrap="square" rtlCol="0">
              <a:spAutoFit/>
            </a:bodyPr>
            <a:lstStyle/>
            <a:p>
              <a:pPr algn="r"/>
              <a:r>
                <a:rPr lang="en-US" sz="2400" dirty="0" smtClean="0">
                  <a:latin typeface="Tw Cen MT" charset="0"/>
                  <a:ea typeface="Tw Cen MT" charset="0"/>
                  <a:cs typeface="Tw Cen MT" charset="0"/>
                </a:rPr>
                <a:t>Starting with the personal …</a:t>
              </a:r>
            </a:p>
          </p:txBody>
        </p:sp>
        <p:sp>
          <p:nvSpPr>
            <p:cNvPr id="8" name="TextBox 7"/>
            <p:cNvSpPr txBox="1"/>
            <p:nvPr/>
          </p:nvSpPr>
          <p:spPr>
            <a:xfrm>
              <a:off x="0" y="6212485"/>
              <a:ext cx="9144000" cy="461665"/>
            </a:xfrm>
            <a:prstGeom prst="rect">
              <a:avLst/>
            </a:prstGeom>
            <a:noFill/>
          </p:spPr>
          <p:txBody>
            <a:bodyPr wrap="square" rtlCol="0">
              <a:spAutoFit/>
            </a:bodyPr>
            <a:lstStyle/>
            <a:p>
              <a:pPr algn="r"/>
              <a:r>
                <a:rPr lang="en-US" sz="2400" dirty="0" smtClean="0">
                  <a:latin typeface="Tw Cen MT" charset="0"/>
                  <a:ea typeface="Tw Cen MT" charset="0"/>
                  <a:cs typeface="Tw Cen MT" charset="0"/>
                </a:rPr>
                <a:t>And moving to the institutional and the cultural.</a:t>
              </a:r>
            </a:p>
          </p:txBody>
        </p:sp>
        <p:pic>
          <p:nvPicPr>
            <p:cNvPr id="9" name="Picture 8" descr="heart-clip-art.jpg"/>
            <p:cNvPicPr>
              <a:picLocks noChangeAspect="1"/>
            </p:cNvPicPr>
            <p:nvPr/>
          </p:nvPicPr>
          <p:blipFill>
            <a:blip r:embed="rId3"/>
            <a:stretch>
              <a:fillRect/>
            </a:stretch>
          </p:blipFill>
          <p:spPr>
            <a:xfrm>
              <a:off x="4617443" y="3586657"/>
              <a:ext cx="341273" cy="311412"/>
            </a:xfrm>
            <a:prstGeom prst="rect">
              <a:avLst/>
            </a:prstGeom>
          </p:spPr>
        </p:pic>
      </p:grpSp>
      <p:sp>
        <p:nvSpPr>
          <p:cNvPr id="10" name="TextBox 9"/>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32</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706104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71088" y="377245"/>
            <a:ext cx="6010082" cy="591017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69670" y="2250898"/>
            <a:ext cx="2112329" cy="2049697"/>
          </a:xfrm>
          <a:prstGeom prst="ellipse">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67907" y="5352922"/>
            <a:ext cx="2904454" cy="369332"/>
          </a:xfrm>
          <a:prstGeom prst="rect">
            <a:avLst/>
          </a:prstGeom>
          <a:noFill/>
        </p:spPr>
        <p:txBody>
          <a:bodyPr wrap="square" rtlCol="0">
            <a:spAutoFit/>
          </a:bodyPr>
          <a:lstStyle/>
          <a:p>
            <a:pPr algn="ctr"/>
            <a:r>
              <a:rPr lang="en-US" dirty="0" smtClean="0">
                <a:solidFill>
                  <a:schemeClr val="accent4">
                    <a:lumMod val="75000"/>
                  </a:schemeClr>
                </a:solidFill>
                <a:latin typeface="Avenir Black"/>
                <a:cs typeface="Avenir Black"/>
              </a:rPr>
              <a:t>CIRCLE OF CONCERN</a:t>
            </a:r>
            <a:endParaRPr lang="en-US" dirty="0">
              <a:solidFill>
                <a:schemeClr val="accent4">
                  <a:lumMod val="75000"/>
                </a:schemeClr>
              </a:solidFill>
              <a:latin typeface="Avenir Black"/>
              <a:cs typeface="Avenir Black"/>
            </a:endParaRPr>
          </a:p>
        </p:txBody>
      </p:sp>
      <p:sp>
        <p:nvSpPr>
          <p:cNvPr id="7" name="TextBox 6"/>
          <p:cNvSpPr txBox="1"/>
          <p:nvPr/>
        </p:nvSpPr>
        <p:spPr>
          <a:xfrm>
            <a:off x="3369669" y="2994313"/>
            <a:ext cx="2112329" cy="646331"/>
          </a:xfrm>
          <a:prstGeom prst="rect">
            <a:avLst/>
          </a:prstGeom>
          <a:noFill/>
        </p:spPr>
        <p:txBody>
          <a:bodyPr wrap="square" rtlCol="0">
            <a:spAutoFit/>
          </a:bodyPr>
          <a:lstStyle/>
          <a:p>
            <a:pPr algn="ctr"/>
            <a:r>
              <a:rPr lang="en-US" dirty="0" smtClean="0">
                <a:solidFill>
                  <a:srgbClr val="FFFF00"/>
                </a:solidFill>
                <a:latin typeface="Avenir Black"/>
                <a:cs typeface="Avenir Black"/>
              </a:rPr>
              <a:t>CIRCLE OF INFLUENCE</a:t>
            </a:r>
            <a:endParaRPr lang="en-US" dirty="0">
              <a:solidFill>
                <a:srgbClr val="FFFF00"/>
              </a:solidFill>
              <a:latin typeface="Avenir Black"/>
              <a:cs typeface="Avenir Black"/>
            </a:endParaRPr>
          </a:p>
        </p:txBody>
      </p:sp>
      <p:sp>
        <p:nvSpPr>
          <p:cNvPr id="2" name="TextBox 1"/>
          <p:cNvSpPr txBox="1"/>
          <p:nvPr/>
        </p:nvSpPr>
        <p:spPr>
          <a:xfrm>
            <a:off x="5807052" y="6071658"/>
            <a:ext cx="3348236" cy="523220"/>
          </a:xfrm>
          <a:prstGeom prst="rect">
            <a:avLst/>
          </a:prstGeom>
          <a:noFill/>
        </p:spPr>
        <p:txBody>
          <a:bodyPr wrap="square" rtlCol="0">
            <a:spAutoFit/>
          </a:bodyPr>
          <a:lstStyle/>
          <a:p>
            <a:pPr algn="r"/>
            <a:r>
              <a:rPr lang="en-US" sz="1400" dirty="0" smtClean="0">
                <a:latin typeface="Avenir Book"/>
                <a:cs typeface="Avenir Book"/>
              </a:rPr>
              <a:t>Based on the work of </a:t>
            </a:r>
          </a:p>
          <a:p>
            <a:pPr algn="r"/>
            <a:r>
              <a:rPr lang="en-US" sz="1400" dirty="0" smtClean="0">
                <a:latin typeface="Avenir Book"/>
                <a:cs typeface="Avenir Book"/>
              </a:rPr>
              <a:t>Steven Covey and Viktor </a:t>
            </a:r>
            <a:r>
              <a:rPr lang="en-US" sz="1400" dirty="0" err="1" smtClean="0">
                <a:latin typeface="Avenir Book"/>
                <a:cs typeface="Avenir Book"/>
              </a:rPr>
              <a:t>Frankl</a:t>
            </a:r>
            <a:endParaRPr lang="en-US" sz="1400" dirty="0">
              <a:latin typeface="Avenir Book"/>
              <a:cs typeface="Avenir Book"/>
            </a:endParaRPr>
          </a:p>
        </p:txBody>
      </p:sp>
      <p:sp>
        <p:nvSpPr>
          <p:cNvPr id="8" name="TextBox 7"/>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33</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666387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71088" y="377245"/>
            <a:ext cx="6010082" cy="591017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69670" y="2250898"/>
            <a:ext cx="2112329" cy="2049697"/>
          </a:xfrm>
          <a:prstGeom prst="ellipse">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67907" y="5352922"/>
            <a:ext cx="2904454" cy="369332"/>
          </a:xfrm>
          <a:prstGeom prst="rect">
            <a:avLst/>
          </a:prstGeom>
          <a:noFill/>
        </p:spPr>
        <p:txBody>
          <a:bodyPr wrap="square" rtlCol="0">
            <a:spAutoFit/>
          </a:bodyPr>
          <a:lstStyle/>
          <a:p>
            <a:pPr algn="ctr"/>
            <a:r>
              <a:rPr lang="en-US" dirty="0" smtClean="0">
                <a:solidFill>
                  <a:schemeClr val="accent4">
                    <a:lumMod val="75000"/>
                  </a:schemeClr>
                </a:solidFill>
                <a:latin typeface="Avenir Black"/>
                <a:cs typeface="Avenir Black"/>
              </a:rPr>
              <a:t>CIRCLE OF CONCERN</a:t>
            </a:r>
            <a:endParaRPr lang="en-US" dirty="0">
              <a:solidFill>
                <a:schemeClr val="accent4">
                  <a:lumMod val="75000"/>
                </a:schemeClr>
              </a:solidFill>
              <a:latin typeface="Avenir Black"/>
              <a:cs typeface="Avenir Black"/>
            </a:endParaRPr>
          </a:p>
        </p:txBody>
      </p:sp>
      <p:sp>
        <p:nvSpPr>
          <p:cNvPr id="7" name="TextBox 6"/>
          <p:cNvSpPr txBox="1"/>
          <p:nvPr/>
        </p:nvSpPr>
        <p:spPr>
          <a:xfrm>
            <a:off x="3369669" y="2994313"/>
            <a:ext cx="2112329" cy="646331"/>
          </a:xfrm>
          <a:prstGeom prst="rect">
            <a:avLst/>
          </a:prstGeom>
          <a:noFill/>
        </p:spPr>
        <p:txBody>
          <a:bodyPr wrap="square" rtlCol="0">
            <a:spAutoFit/>
          </a:bodyPr>
          <a:lstStyle/>
          <a:p>
            <a:pPr algn="ctr"/>
            <a:r>
              <a:rPr lang="en-US" dirty="0" smtClean="0">
                <a:solidFill>
                  <a:srgbClr val="FFFF00"/>
                </a:solidFill>
                <a:latin typeface="Avenir Black"/>
                <a:cs typeface="Avenir Black"/>
              </a:rPr>
              <a:t>CIRCLE OF INFLUENCE</a:t>
            </a:r>
            <a:endParaRPr lang="en-US" dirty="0">
              <a:solidFill>
                <a:srgbClr val="FFFF00"/>
              </a:solidFill>
              <a:latin typeface="Avenir Black"/>
              <a:cs typeface="Avenir Black"/>
            </a:endParaRPr>
          </a:p>
        </p:txBody>
      </p:sp>
      <p:sp>
        <p:nvSpPr>
          <p:cNvPr id="2" name="Right Arrow 1"/>
          <p:cNvSpPr/>
          <p:nvPr/>
        </p:nvSpPr>
        <p:spPr>
          <a:xfrm rot="16432574">
            <a:off x="3829423" y="1314071"/>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79491">
            <a:off x="5216292" y="3648498"/>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844944">
            <a:off x="5224244" y="2233538"/>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3274237">
            <a:off x="2432953" y="1780843"/>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9946778">
            <a:off x="2006978" y="3356837"/>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7580330">
            <a:off x="2701865" y="4425321"/>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3997945">
            <a:off x="4263257" y="4396629"/>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2700932" y="1647303"/>
            <a:ext cx="3507976" cy="3370056"/>
          </a:xfrm>
          <a:prstGeom prst="ellipse">
            <a:avLst/>
          </a:prstGeom>
          <a:solidFill>
            <a:schemeClr val="accent4">
              <a:lumMod val="50000"/>
              <a:alpha val="4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34</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984346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29765" y="377245"/>
            <a:ext cx="6151405" cy="591017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69670" y="2250898"/>
            <a:ext cx="2112329" cy="2049697"/>
          </a:xfrm>
          <a:prstGeom prst="ellipse">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67907" y="4891257"/>
            <a:ext cx="2904454" cy="923330"/>
          </a:xfrm>
          <a:prstGeom prst="rect">
            <a:avLst/>
          </a:prstGeom>
          <a:noFill/>
        </p:spPr>
        <p:txBody>
          <a:bodyPr wrap="square" rtlCol="0">
            <a:spAutoFit/>
          </a:bodyPr>
          <a:lstStyle/>
          <a:p>
            <a:pPr algn="ctr"/>
            <a:r>
              <a:rPr lang="en-US" dirty="0" smtClean="0">
                <a:solidFill>
                  <a:schemeClr val="accent4">
                    <a:lumMod val="75000"/>
                  </a:schemeClr>
                </a:solidFill>
                <a:latin typeface="Avenir Black"/>
                <a:cs typeface="Avenir Black"/>
              </a:rPr>
              <a:t>PEOPLE WHO DON’T YET CARE OR YOU DON’T YET KNOW</a:t>
            </a:r>
            <a:endParaRPr lang="en-US" dirty="0">
              <a:solidFill>
                <a:schemeClr val="accent4">
                  <a:lumMod val="75000"/>
                </a:schemeClr>
              </a:solidFill>
              <a:latin typeface="Avenir Black"/>
              <a:cs typeface="Avenir Black"/>
            </a:endParaRPr>
          </a:p>
        </p:txBody>
      </p:sp>
      <p:sp>
        <p:nvSpPr>
          <p:cNvPr id="7" name="TextBox 6"/>
          <p:cNvSpPr txBox="1"/>
          <p:nvPr/>
        </p:nvSpPr>
        <p:spPr>
          <a:xfrm>
            <a:off x="3369670" y="2855990"/>
            <a:ext cx="2112329" cy="923330"/>
          </a:xfrm>
          <a:prstGeom prst="rect">
            <a:avLst/>
          </a:prstGeom>
          <a:noFill/>
        </p:spPr>
        <p:txBody>
          <a:bodyPr wrap="square" rtlCol="0">
            <a:spAutoFit/>
          </a:bodyPr>
          <a:lstStyle/>
          <a:p>
            <a:pPr algn="ctr"/>
            <a:r>
              <a:rPr lang="en-US" dirty="0" smtClean="0">
                <a:solidFill>
                  <a:srgbClr val="FFFF00"/>
                </a:solidFill>
                <a:latin typeface="Avenir Black"/>
                <a:cs typeface="Avenir Black"/>
              </a:rPr>
              <a:t>PEOPLE YOU KNOW WHO CARE</a:t>
            </a:r>
            <a:endParaRPr lang="en-US" dirty="0">
              <a:solidFill>
                <a:srgbClr val="FFFF00"/>
              </a:solidFill>
              <a:latin typeface="Avenir Black"/>
              <a:cs typeface="Avenir Black"/>
            </a:endParaRPr>
          </a:p>
        </p:txBody>
      </p:sp>
      <p:sp>
        <p:nvSpPr>
          <p:cNvPr id="8" name="TextBox 7"/>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35</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420047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71088" y="377245"/>
            <a:ext cx="6010082" cy="591017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2700932" y="1647303"/>
            <a:ext cx="3507976" cy="3370056"/>
          </a:xfrm>
          <a:prstGeom prst="ellipse">
            <a:avLst/>
          </a:prstGeom>
          <a:solidFill>
            <a:schemeClr val="accent4">
              <a:lumMod val="50000"/>
              <a:alpha val="4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69670" y="2250898"/>
            <a:ext cx="2112329" cy="2049697"/>
          </a:xfrm>
          <a:prstGeom prst="ellipse">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67907" y="5164299"/>
            <a:ext cx="2904454" cy="923330"/>
          </a:xfrm>
          <a:prstGeom prst="rect">
            <a:avLst/>
          </a:prstGeom>
          <a:noFill/>
        </p:spPr>
        <p:txBody>
          <a:bodyPr wrap="square" rtlCol="0">
            <a:spAutoFit/>
          </a:bodyPr>
          <a:lstStyle/>
          <a:p>
            <a:pPr algn="ctr"/>
            <a:r>
              <a:rPr lang="en-US" dirty="0" smtClean="0">
                <a:solidFill>
                  <a:schemeClr val="accent4">
                    <a:lumMod val="75000"/>
                  </a:schemeClr>
                </a:solidFill>
                <a:latin typeface="Avenir Black"/>
                <a:cs typeface="Avenir Black"/>
              </a:rPr>
              <a:t>PEOPLE WHO DON’T YET CARE OR YOU DON’T YET KNOW</a:t>
            </a:r>
            <a:endParaRPr lang="en-US" dirty="0">
              <a:solidFill>
                <a:schemeClr val="accent4">
                  <a:lumMod val="75000"/>
                </a:schemeClr>
              </a:solidFill>
              <a:latin typeface="Avenir Black"/>
              <a:cs typeface="Avenir Black"/>
            </a:endParaRPr>
          </a:p>
        </p:txBody>
      </p:sp>
      <p:sp>
        <p:nvSpPr>
          <p:cNvPr id="7" name="TextBox 6"/>
          <p:cNvSpPr txBox="1"/>
          <p:nvPr/>
        </p:nvSpPr>
        <p:spPr>
          <a:xfrm>
            <a:off x="3369669" y="2994313"/>
            <a:ext cx="2112329" cy="923330"/>
          </a:xfrm>
          <a:prstGeom prst="rect">
            <a:avLst/>
          </a:prstGeom>
          <a:noFill/>
        </p:spPr>
        <p:txBody>
          <a:bodyPr wrap="square" rtlCol="0">
            <a:spAutoFit/>
          </a:bodyPr>
          <a:lstStyle/>
          <a:p>
            <a:pPr algn="ctr"/>
            <a:r>
              <a:rPr lang="en-US" dirty="0" smtClean="0">
                <a:solidFill>
                  <a:srgbClr val="FFFF00"/>
                </a:solidFill>
                <a:latin typeface="Avenir Black"/>
                <a:cs typeface="Avenir Black"/>
              </a:rPr>
              <a:t>PEOPLE YOU KNOW WHO CARE</a:t>
            </a:r>
            <a:endParaRPr lang="en-US" dirty="0">
              <a:solidFill>
                <a:srgbClr val="FFFF00"/>
              </a:solidFill>
              <a:latin typeface="Avenir Black"/>
              <a:cs typeface="Avenir Black"/>
            </a:endParaRPr>
          </a:p>
        </p:txBody>
      </p:sp>
      <p:sp>
        <p:nvSpPr>
          <p:cNvPr id="2" name="Right Arrow 1"/>
          <p:cNvSpPr/>
          <p:nvPr/>
        </p:nvSpPr>
        <p:spPr>
          <a:xfrm rot="16432574">
            <a:off x="3829423" y="1314071"/>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79491">
            <a:off x="5216292" y="3648498"/>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844944">
            <a:off x="5224244" y="2233538"/>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3274237">
            <a:off x="2432953" y="1780843"/>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9946778">
            <a:off x="2006978" y="3356837"/>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7580330">
            <a:off x="2825346" y="4208944"/>
            <a:ext cx="149623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3997945">
            <a:off x="4334367" y="4288441"/>
            <a:ext cx="1260525"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0" y="6273224"/>
            <a:ext cx="9144000" cy="584776"/>
          </a:xfrm>
          <a:prstGeom prst="rect">
            <a:avLst/>
          </a:prstGeom>
          <a:noFill/>
        </p:spPr>
        <p:txBody>
          <a:bodyPr wrap="square" rtlCol="0">
            <a:spAutoFit/>
          </a:bodyPr>
          <a:lstStyle/>
          <a:p>
            <a:pPr algn="ctr"/>
            <a:r>
              <a:rPr lang="en-US" sz="3200" dirty="0" smtClean="0">
                <a:solidFill>
                  <a:srgbClr val="604A7B"/>
                </a:solidFill>
                <a:latin typeface="Avenir Black"/>
                <a:cs typeface="Avenir Black"/>
              </a:rPr>
              <a:t>AN ORGANIZING APPROACH</a:t>
            </a:r>
            <a:endParaRPr lang="en-US" sz="3200" dirty="0">
              <a:solidFill>
                <a:srgbClr val="604A7B"/>
              </a:solidFill>
              <a:latin typeface="Avenir Black"/>
              <a:cs typeface="Avenir Black"/>
            </a:endParaRPr>
          </a:p>
        </p:txBody>
      </p:sp>
      <p:sp>
        <p:nvSpPr>
          <p:cNvPr id="16" name="TextBox 15"/>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36</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467491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71088" y="377245"/>
            <a:ext cx="6010082" cy="591017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2700932" y="1647303"/>
            <a:ext cx="3507976" cy="3370056"/>
          </a:xfrm>
          <a:prstGeom prst="ellipse">
            <a:avLst/>
          </a:prstGeom>
          <a:solidFill>
            <a:schemeClr val="accent4">
              <a:lumMod val="50000"/>
              <a:alpha val="4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69670" y="2250898"/>
            <a:ext cx="2112329" cy="2049697"/>
          </a:xfrm>
          <a:prstGeom prst="ellipse">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p:cNvSpPr/>
          <p:nvPr/>
        </p:nvSpPr>
        <p:spPr>
          <a:xfrm rot="16432574">
            <a:off x="3415154" y="695686"/>
            <a:ext cx="2330143" cy="94501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444530">
            <a:off x="4587362" y="3655918"/>
            <a:ext cx="3779494" cy="1305894"/>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844944">
            <a:off x="5183050" y="2075680"/>
            <a:ext cx="214235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3274237">
            <a:off x="1678181" y="1496863"/>
            <a:ext cx="2357853"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9459400">
            <a:off x="6188" y="3874290"/>
            <a:ext cx="3673320" cy="94512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rot="7580330">
            <a:off x="1596052" y="4830728"/>
            <a:ext cx="3040030"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3997945">
            <a:off x="3886624" y="4969643"/>
            <a:ext cx="2744660"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20239408">
            <a:off x="131006" y="3982869"/>
            <a:ext cx="4274953" cy="369332"/>
          </a:xfrm>
          <a:prstGeom prst="rect">
            <a:avLst/>
          </a:prstGeom>
          <a:noFill/>
        </p:spPr>
        <p:txBody>
          <a:bodyPr wrap="square" rtlCol="0">
            <a:spAutoFit/>
          </a:bodyPr>
          <a:lstStyle/>
          <a:p>
            <a:r>
              <a:rPr lang="en-US" dirty="0" smtClean="0">
                <a:solidFill>
                  <a:schemeClr val="bg1"/>
                </a:solidFill>
                <a:latin typeface="Avenir Black"/>
                <a:cs typeface="Avenir Black"/>
              </a:rPr>
              <a:t>DELEGITMIZE RACIST INSTITUTIONS</a:t>
            </a:r>
            <a:endParaRPr lang="en-US" dirty="0">
              <a:solidFill>
                <a:schemeClr val="bg1"/>
              </a:solidFill>
              <a:latin typeface="Avenir Black"/>
              <a:cs typeface="Avenir Black"/>
            </a:endParaRPr>
          </a:p>
        </p:txBody>
      </p:sp>
      <p:sp>
        <p:nvSpPr>
          <p:cNvPr id="16" name="TextBox 15"/>
          <p:cNvSpPr txBox="1"/>
          <p:nvPr/>
        </p:nvSpPr>
        <p:spPr>
          <a:xfrm rot="1447181">
            <a:off x="4625860" y="4100993"/>
            <a:ext cx="4274953" cy="646331"/>
          </a:xfrm>
          <a:prstGeom prst="rect">
            <a:avLst/>
          </a:prstGeom>
          <a:noFill/>
        </p:spPr>
        <p:txBody>
          <a:bodyPr wrap="square" rtlCol="0">
            <a:spAutoFit/>
          </a:bodyPr>
          <a:lstStyle/>
          <a:p>
            <a:r>
              <a:rPr lang="en-US" dirty="0" smtClean="0">
                <a:solidFill>
                  <a:schemeClr val="bg1"/>
                </a:solidFill>
                <a:latin typeface="Avenir Black"/>
                <a:cs typeface="Avenir Black"/>
              </a:rPr>
              <a:t>SHIFT CULTURE / UNDERMINE WHITE SUPREMACY</a:t>
            </a:r>
            <a:endParaRPr lang="en-US" dirty="0">
              <a:solidFill>
                <a:schemeClr val="bg1"/>
              </a:solidFill>
              <a:latin typeface="Avenir Black"/>
              <a:cs typeface="Avenir Black"/>
            </a:endParaRPr>
          </a:p>
        </p:txBody>
      </p:sp>
      <p:sp>
        <p:nvSpPr>
          <p:cNvPr id="17" name="TextBox 16"/>
          <p:cNvSpPr txBox="1"/>
          <p:nvPr/>
        </p:nvSpPr>
        <p:spPr>
          <a:xfrm rot="16447050">
            <a:off x="2444536" y="1307771"/>
            <a:ext cx="4274953" cy="369332"/>
          </a:xfrm>
          <a:prstGeom prst="rect">
            <a:avLst/>
          </a:prstGeom>
          <a:noFill/>
        </p:spPr>
        <p:txBody>
          <a:bodyPr wrap="square" rtlCol="0">
            <a:spAutoFit/>
          </a:bodyPr>
          <a:lstStyle/>
          <a:p>
            <a:r>
              <a:rPr lang="en-US" dirty="0" smtClean="0">
                <a:solidFill>
                  <a:schemeClr val="bg1"/>
                </a:solidFill>
                <a:latin typeface="Avenir Black"/>
                <a:cs typeface="Avenir Black"/>
              </a:rPr>
              <a:t>FIGHT FOR A FAIR ECONOMY</a:t>
            </a:r>
            <a:endParaRPr lang="en-US" dirty="0">
              <a:solidFill>
                <a:schemeClr val="bg1"/>
              </a:solidFill>
              <a:latin typeface="Avenir Black"/>
              <a:cs typeface="Avenir Black"/>
            </a:endParaRPr>
          </a:p>
        </p:txBody>
      </p:sp>
      <p:sp>
        <p:nvSpPr>
          <p:cNvPr id="18" name="TextBox 17"/>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37</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033489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71088" y="377245"/>
            <a:ext cx="6010082" cy="591017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2700932" y="1647303"/>
            <a:ext cx="3507976" cy="3370056"/>
          </a:xfrm>
          <a:prstGeom prst="ellipse">
            <a:avLst/>
          </a:prstGeom>
          <a:solidFill>
            <a:schemeClr val="accent4">
              <a:lumMod val="50000"/>
              <a:alpha val="4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69670" y="2250898"/>
            <a:ext cx="2112329" cy="2049697"/>
          </a:xfrm>
          <a:prstGeom prst="ellipse">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p:cNvSpPr/>
          <p:nvPr/>
        </p:nvSpPr>
        <p:spPr>
          <a:xfrm rot="16432574">
            <a:off x="3415154" y="695686"/>
            <a:ext cx="2330143" cy="94501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444530">
            <a:off x="4587362" y="3655918"/>
            <a:ext cx="3779494" cy="1305894"/>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844944">
            <a:off x="5183050" y="2075680"/>
            <a:ext cx="2142354"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3274237">
            <a:off x="1678181" y="1496863"/>
            <a:ext cx="2357853"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9459400">
            <a:off x="6188" y="3874290"/>
            <a:ext cx="3673320" cy="94512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rot="7580330">
            <a:off x="1596052" y="4830728"/>
            <a:ext cx="3040030"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3997945">
            <a:off x="3886624" y="4969643"/>
            <a:ext cx="2744660" cy="565870"/>
          </a:xfrm>
          <a:prstGeom prst="rightArrow">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20239408">
            <a:off x="131006" y="3982869"/>
            <a:ext cx="4274953" cy="369332"/>
          </a:xfrm>
          <a:prstGeom prst="rect">
            <a:avLst/>
          </a:prstGeom>
          <a:noFill/>
        </p:spPr>
        <p:txBody>
          <a:bodyPr wrap="square" rtlCol="0">
            <a:spAutoFit/>
          </a:bodyPr>
          <a:lstStyle/>
          <a:p>
            <a:r>
              <a:rPr lang="en-US" dirty="0" smtClean="0">
                <a:solidFill>
                  <a:schemeClr val="bg1"/>
                </a:solidFill>
                <a:latin typeface="Avenir Black"/>
                <a:cs typeface="Avenir Black"/>
              </a:rPr>
              <a:t>DELEGITMIZE RACIST INSTITUTIONS</a:t>
            </a:r>
            <a:endParaRPr lang="en-US" dirty="0">
              <a:solidFill>
                <a:schemeClr val="bg1"/>
              </a:solidFill>
              <a:latin typeface="Avenir Black"/>
              <a:cs typeface="Avenir Black"/>
            </a:endParaRPr>
          </a:p>
        </p:txBody>
      </p:sp>
      <p:sp>
        <p:nvSpPr>
          <p:cNvPr id="16" name="TextBox 15"/>
          <p:cNvSpPr txBox="1"/>
          <p:nvPr/>
        </p:nvSpPr>
        <p:spPr>
          <a:xfrm rot="1447181">
            <a:off x="4625860" y="4100993"/>
            <a:ext cx="4274953" cy="646331"/>
          </a:xfrm>
          <a:prstGeom prst="rect">
            <a:avLst/>
          </a:prstGeom>
          <a:noFill/>
        </p:spPr>
        <p:txBody>
          <a:bodyPr wrap="square" rtlCol="0">
            <a:spAutoFit/>
          </a:bodyPr>
          <a:lstStyle/>
          <a:p>
            <a:r>
              <a:rPr lang="en-US" dirty="0" smtClean="0">
                <a:solidFill>
                  <a:schemeClr val="bg1"/>
                </a:solidFill>
                <a:latin typeface="Avenir Black"/>
                <a:cs typeface="Avenir Black"/>
              </a:rPr>
              <a:t>SHIFT CULTURE / UNDERMINE WHITE SUPREMACY</a:t>
            </a:r>
            <a:endParaRPr lang="en-US" dirty="0">
              <a:solidFill>
                <a:schemeClr val="bg1"/>
              </a:solidFill>
              <a:latin typeface="Avenir Black"/>
              <a:cs typeface="Avenir Black"/>
            </a:endParaRPr>
          </a:p>
        </p:txBody>
      </p:sp>
      <p:sp>
        <p:nvSpPr>
          <p:cNvPr id="17" name="TextBox 16"/>
          <p:cNvSpPr txBox="1"/>
          <p:nvPr/>
        </p:nvSpPr>
        <p:spPr>
          <a:xfrm rot="16447050">
            <a:off x="2444536" y="1307771"/>
            <a:ext cx="4274953" cy="369332"/>
          </a:xfrm>
          <a:prstGeom prst="rect">
            <a:avLst/>
          </a:prstGeom>
          <a:noFill/>
        </p:spPr>
        <p:txBody>
          <a:bodyPr wrap="square" rtlCol="0">
            <a:spAutoFit/>
          </a:bodyPr>
          <a:lstStyle/>
          <a:p>
            <a:r>
              <a:rPr lang="en-US" dirty="0" smtClean="0">
                <a:solidFill>
                  <a:schemeClr val="bg1"/>
                </a:solidFill>
                <a:latin typeface="Avenir Black"/>
                <a:cs typeface="Avenir Black"/>
              </a:rPr>
              <a:t>FIGHT FOR A FAIR ECONOMY</a:t>
            </a:r>
            <a:endParaRPr lang="en-US" dirty="0">
              <a:solidFill>
                <a:schemeClr val="bg1"/>
              </a:solidFill>
              <a:latin typeface="Avenir Black"/>
              <a:cs typeface="Avenir Black"/>
            </a:endParaRPr>
          </a:p>
        </p:txBody>
      </p:sp>
      <p:sp>
        <p:nvSpPr>
          <p:cNvPr id="19" name="TextBox 18"/>
          <p:cNvSpPr txBox="1"/>
          <p:nvPr/>
        </p:nvSpPr>
        <p:spPr>
          <a:xfrm>
            <a:off x="483430" y="2941815"/>
            <a:ext cx="2159331" cy="369332"/>
          </a:xfrm>
          <a:prstGeom prst="rect">
            <a:avLst/>
          </a:prstGeom>
          <a:noFill/>
        </p:spPr>
        <p:txBody>
          <a:bodyPr wrap="square" rtlCol="0">
            <a:spAutoFit/>
          </a:bodyPr>
          <a:lstStyle/>
          <a:p>
            <a:r>
              <a:rPr lang="en-US" b="1" dirty="0" smtClean="0">
                <a:solidFill>
                  <a:srgbClr val="FF0000"/>
                </a:solidFill>
                <a:latin typeface="Avenir Black" charset="0"/>
                <a:ea typeface="Avenir Black" charset="0"/>
                <a:cs typeface="Avenir Black" charset="0"/>
              </a:rPr>
              <a:t>CALL PEOPLE IN</a:t>
            </a:r>
            <a:endParaRPr lang="en-US" b="1" dirty="0">
              <a:solidFill>
                <a:srgbClr val="FF0000"/>
              </a:solidFill>
              <a:latin typeface="Avenir Black" charset="0"/>
              <a:ea typeface="Avenir Black" charset="0"/>
              <a:cs typeface="Avenir Black" charset="0"/>
            </a:endParaRPr>
          </a:p>
        </p:txBody>
      </p:sp>
      <p:sp>
        <p:nvSpPr>
          <p:cNvPr id="20" name="TextBox 19"/>
          <p:cNvSpPr txBox="1"/>
          <p:nvPr/>
        </p:nvSpPr>
        <p:spPr>
          <a:xfrm>
            <a:off x="6763336" y="2976556"/>
            <a:ext cx="2082922" cy="369332"/>
          </a:xfrm>
          <a:prstGeom prst="rect">
            <a:avLst/>
          </a:prstGeom>
          <a:noFill/>
        </p:spPr>
        <p:txBody>
          <a:bodyPr wrap="square" rtlCol="0">
            <a:spAutoFit/>
          </a:bodyPr>
          <a:lstStyle/>
          <a:p>
            <a:r>
              <a:rPr lang="en-US" b="1" dirty="0" smtClean="0">
                <a:solidFill>
                  <a:srgbClr val="FF0000"/>
                </a:solidFill>
                <a:latin typeface="Avenir Black" charset="0"/>
                <a:ea typeface="Avenir Black" charset="0"/>
                <a:cs typeface="Avenir Black" charset="0"/>
              </a:rPr>
              <a:t>OPEN-HEARTED</a:t>
            </a:r>
            <a:endParaRPr lang="en-US" b="1" dirty="0">
              <a:solidFill>
                <a:srgbClr val="FF0000"/>
              </a:solidFill>
              <a:latin typeface="Avenir Black" charset="0"/>
              <a:ea typeface="Avenir Black" charset="0"/>
              <a:cs typeface="Avenir Black" charset="0"/>
            </a:endParaRPr>
          </a:p>
        </p:txBody>
      </p:sp>
      <p:sp>
        <p:nvSpPr>
          <p:cNvPr id="21" name="TextBox 20"/>
          <p:cNvSpPr txBox="1"/>
          <p:nvPr/>
        </p:nvSpPr>
        <p:spPr>
          <a:xfrm>
            <a:off x="3528564" y="5472439"/>
            <a:ext cx="2534424" cy="646331"/>
          </a:xfrm>
          <a:prstGeom prst="rect">
            <a:avLst/>
          </a:prstGeom>
          <a:noFill/>
        </p:spPr>
        <p:txBody>
          <a:bodyPr wrap="square" rtlCol="0">
            <a:spAutoFit/>
          </a:bodyPr>
          <a:lstStyle/>
          <a:p>
            <a:r>
              <a:rPr lang="en-US" b="1" smtClean="0">
                <a:solidFill>
                  <a:srgbClr val="FF0000"/>
                </a:solidFill>
                <a:latin typeface="Avenir Black" charset="0"/>
                <a:ea typeface="Avenir Black" charset="0"/>
                <a:cs typeface="Avenir Black" charset="0"/>
              </a:rPr>
              <a:t>MUTUAL </a:t>
            </a:r>
          </a:p>
          <a:p>
            <a:r>
              <a:rPr lang="en-US" b="1" dirty="0" smtClean="0">
                <a:solidFill>
                  <a:srgbClr val="FF0000"/>
                </a:solidFill>
                <a:latin typeface="Avenir Black" charset="0"/>
                <a:ea typeface="Avenir Black" charset="0"/>
                <a:cs typeface="Avenir Black" charset="0"/>
              </a:rPr>
              <a:t>INTEREST</a:t>
            </a:r>
            <a:endParaRPr lang="en-US" b="1" dirty="0">
              <a:solidFill>
                <a:srgbClr val="FF0000"/>
              </a:solidFill>
              <a:latin typeface="Avenir Black" charset="0"/>
              <a:ea typeface="Avenir Black" charset="0"/>
              <a:cs typeface="Avenir Black" charset="0"/>
            </a:endParaRPr>
          </a:p>
        </p:txBody>
      </p:sp>
      <p:sp>
        <p:nvSpPr>
          <p:cNvPr id="18" name="TextBox 17"/>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38</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13312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40" y="2765416"/>
            <a:ext cx="8453887" cy="3570208"/>
          </a:xfrm>
          <a:prstGeom prst="rect">
            <a:avLst/>
          </a:prstGeom>
          <a:noFill/>
        </p:spPr>
        <p:txBody>
          <a:bodyPr wrap="square" rtlCol="0">
            <a:spAutoFit/>
          </a:bodyPr>
          <a:lstStyle/>
          <a:p>
            <a:pPr marL="457200" indent="-457200">
              <a:buFont typeface="+mj-lt"/>
              <a:buAutoNum type="arabicPeriod"/>
            </a:pPr>
            <a:r>
              <a:rPr lang="en-US" sz="3200" b="1" dirty="0" smtClean="0">
                <a:solidFill>
                  <a:srgbClr val="FF0000"/>
                </a:solidFill>
                <a:latin typeface="Avenir Book" charset="0"/>
                <a:ea typeface="Avenir Book" charset="0"/>
                <a:cs typeface="Avenir Book" charset="0"/>
              </a:rPr>
              <a:t>Join a chapter</a:t>
            </a:r>
            <a:r>
              <a:rPr lang="en-US" sz="3200" dirty="0" smtClean="0">
                <a:latin typeface="Avenir Book" charset="0"/>
                <a:ea typeface="Avenir Book" charset="0"/>
                <a:cs typeface="Avenir Book" charset="0"/>
              </a:rPr>
              <a:t>. </a:t>
            </a:r>
            <a:r>
              <a:rPr lang="en-US" sz="2400" dirty="0" smtClean="0">
                <a:latin typeface="Avenir Book" charset="0"/>
                <a:ea typeface="Avenir Book" charset="0"/>
                <a:cs typeface="Avenir Book" charset="0"/>
              </a:rPr>
              <a:t>Check list on website.</a:t>
            </a:r>
          </a:p>
          <a:p>
            <a:pPr marL="457200" indent="-457200">
              <a:buFont typeface="+mj-lt"/>
              <a:buAutoNum type="arabicPeriod"/>
            </a:pPr>
            <a:r>
              <a:rPr lang="en-US" sz="3200" dirty="0" smtClean="0">
                <a:latin typeface="Avenir Book" charset="0"/>
                <a:ea typeface="Avenir Book" charset="0"/>
                <a:cs typeface="Avenir Book" charset="0"/>
              </a:rPr>
              <a:t>If you don’t have a chapter, </a:t>
            </a:r>
            <a:r>
              <a:rPr lang="en-US" sz="3200" b="1" dirty="0" smtClean="0">
                <a:solidFill>
                  <a:srgbClr val="FF0000"/>
                </a:solidFill>
                <a:latin typeface="Avenir Book" charset="0"/>
                <a:ea typeface="Avenir Book" charset="0"/>
                <a:cs typeface="Avenir Book" charset="0"/>
              </a:rPr>
              <a:t>start a chapter</a:t>
            </a:r>
            <a:r>
              <a:rPr lang="en-US" sz="3200" dirty="0" smtClean="0">
                <a:latin typeface="Avenir Book" charset="0"/>
                <a:ea typeface="Avenir Book" charset="0"/>
                <a:cs typeface="Avenir Book" charset="0"/>
              </a:rPr>
              <a:t>. </a:t>
            </a:r>
            <a:r>
              <a:rPr lang="en-US" sz="2400" dirty="0">
                <a:latin typeface="Avenir Book" charset="0"/>
                <a:ea typeface="Avenir Book" charset="0"/>
                <a:cs typeface="Avenir Book" charset="0"/>
              </a:rPr>
              <a:t>New chapter orientations are every </a:t>
            </a:r>
            <a:r>
              <a:rPr lang="en-US" sz="2400" dirty="0" smtClean="0">
                <a:latin typeface="Avenir Book" charset="0"/>
                <a:ea typeface="Avenir Book" charset="0"/>
                <a:cs typeface="Avenir Book" charset="0"/>
              </a:rPr>
              <a:t>Thursday </a:t>
            </a:r>
            <a:r>
              <a:rPr lang="en-US" sz="2400" dirty="0">
                <a:latin typeface="Avenir Book" charset="0"/>
                <a:ea typeface="Avenir Book" charset="0"/>
                <a:cs typeface="Avenir Book" charset="0"/>
              </a:rPr>
              <a:t>at 6 </a:t>
            </a:r>
            <a:r>
              <a:rPr lang="en-US" sz="2400" dirty="0" smtClean="0">
                <a:latin typeface="Avenir Book" charset="0"/>
                <a:ea typeface="Avenir Book" charset="0"/>
                <a:cs typeface="Avenir Book" charset="0"/>
              </a:rPr>
              <a:t>and </a:t>
            </a:r>
            <a:r>
              <a:rPr lang="en-US" sz="2400" dirty="0">
                <a:latin typeface="Avenir Book" charset="0"/>
                <a:ea typeface="Avenir Book" charset="0"/>
                <a:cs typeface="Avenir Book" charset="0"/>
              </a:rPr>
              <a:t>it's a great first place to start</a:t>
            </a:r>
            <a:r>
              <a:rPr lang="en-US" sz="2400" dirty="0" smtClean="0">
                <a:latin typeface="Avenir Book" charset="0"/>
                <a:ea typeface="Avenir Book" charset="0"/>
                <a:cs typeface="Avenir Book" charset="0"/>
              </a:rPr>
              <a:t>.</a:t>
            </a:r>
          </a:p>
          <a:p>
            <a:pPr marL="457200" indent="-457200">
              <a:buFont typeface="+mj-lt"/>
              <a:buAutoNum type="arabicPeriod"/>
            </a:pPr>
            <a:r>
              <a:rPr lang="en-US" sz="3200" dirty="0" smtClean="0">
                <a:latin typeface="Avenir Book" charset="0"/>
                <a:ea typeface="Avenir Book" charset="0"/>
                <a:cs typeface="Avenir Book" charset="0"/>
              </a:rPr>
              <a:t>If you aren’t up for starting a chapter, </a:t>
            </a:r>
            <a:r>
              <a:rPr lang="en-US" sz="3200" b="1" dirty="0" smtClean="0">
                <a:solidFill>
                  <a:srgbClr val="FF0000"/>
                </a:solidFill>
                <a:latin typeface="Avenir Book" charset="0"/>
                <a:ea typeface="Avenir Book" charset="0"/>
                <a:cs typeface="Avenir Book" charset="0"/>
              </a:rPr>
              <a:t>host a house party</a:t>
            </a:r>
            <a:r>
              <a:rPr lang="en-US" sz="3200" dirty="0" smtClean="0">
                <a:latin typeface="Avenir Book" charset="0"/>
                <a:ea typeface="Avenir Book" charset="0"/>
                <a:cs typeface="Avenir Book" charset="0"/>
              </a:rPr>
              <a:t>. </a:t>
            </a:r>
            <a:r>
              <a:rPr lang="en-US" sz="2400" dirty="0" smtClean="0">
                <a:latin typeface="Avenir Book" charset="0"/>
                <a:ea typeface="Avenir Book" charset="0"/>
                <a:cs typeface="Avenir Book" charset="0"/>
              </a:rPr>
              <a:t>We can send you a toolkit.</a:t>
            </a:r>
          </a:p>
          <a:p>
            <a:pPr marL="457200" indent="-457200">
              <a:buFont typeface="+mj-lt"/>
              <a:buAutoNum type="arabicPeriod"/>
            </a:pPr>
            <a:r>
              <a:rPr lang="en-US" sz="3200" b="1" dirty="0" smtClean="0">
                <a:solidFill>
                  <a:srgbClr val="FF0000"/>
                </a:solidFill>
                <a:latin typeface="Avenir Book" charset="0"/>
                <a:ea typeface="Avenir Book" charset="0"/>
                <a:cs typeface="Avenir Book" charset="0"/>
              </a:rPr>
              <a:t>Donate! </a:t>
            </a:r>
          </a:p>
          <a:p>
            <a:endParaRPr lang="en-US" dirty="0"/>
          </a:p>
        </p:txBody>
      </p:sp>
      <p:sp>
        <p:nvSpPr>
          <p:cNvPr id="3" name="TextBox 2"/>
          <p:cNvSpPr txBox="1"/>
          <p:nvPr/>
        </p:nvSpPr>
        <p:spPr>
          <a:xfrm>
            <a:off x="0" y="1647905"/>
            <a:ext cx="9143999" cy="707886"/>
          </a:xfrm>
          <a:prstGeom prst="rect">
            <a:avLst/>
          </a:prstGeom>
          <a:noFill/>
        </p:spPr>
        <p:txBody>
          <a:bodyPr wrap="square" rtlCol="0">
            <a:spAutoFit/>
          </a:bodyPr>
          <a:lstStyle/>
          <a:p>
            <a:pPr algn="ctr"/>
            <a:r>
              <a:rPr lang="en-US" sz="4000" b="1" dirty="0">
                <a:solidFill>
                  <a:srgbClr val="FF0000"/>
                </a:solidFill>
                <a:latin typeface="Avenir Next Condensed" charset="0"/>
                <a:ea typeface="Avenir Next Condensed" charset="0"/>
                <a:cs typeface="Avenir Next Condensed" charset="0"/>
              </a:rPr>
              <a:t>http://</a:t>
            </a:r>
            <a:r>
              <a:rPr lang="en-US" sz="4000" b="1" dirty="0" err="1">
                <a:solidFill>
                  <a:srgbClr val="FF0000"/>
                </a:solidFill>
                <a:latin typeface="Avenir Next Condensed" charset="0"/>
                <a:ea typeface="Avenir Next Condensed" charset="0"/>
                <a:cs typeface="Avenir Next Condensed" charset="0"/>
              </a:rPr>
              <a:t>www.showingupforracialjustice.org</a:t>
            </a:r>
            <a:r>
              <a:rPr lang="en-US" sz="4000" b="1" dirty="0">
                <a:solidFill>
                  <a:srgbClr val="FF0000"/>
                </a:solidFill>
                <a:latin typeface="Avenir Next Condensed" charset="0"/>
                <a:ea typeface="Avenir Next Condensed" charset="0"/>
                <a:cs typeface="Avenir Next Condensed"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130" y="111205"/>
            <a:ext cx="2870200" cy="1536700"/>
          </a:xfrm>
          <a:prstGeom prst="rect">
            <a:avLst/>
          </a:prstGeom>
        </p:spPr>
      </p:pic>
      <p:sp>
        <p:nvSpPr>
          <p:cNvPr id="6" name="TextBox 5"/>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39</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6643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474" y="2586789"/>
            <a:ext cx="6870032" cy="646331"/>
          </a:xfrm>
          <a:prstGeom prst="rect">
            <a:avLst/>
          </a:prstGeom>
          <a:noFill/>
        </p:spPr>
        <p:txBody>
          <a:bodyPr wrap="square" rtlCol="0">
            <a:spAutoFit/>
          </a:bodyPr>
          <a:lstStyle/>
          <a:p>
            <a:r>
              <a:rPr lang="en-US" sz="3600" dirty="0" smtClean="0">
                <a:solidFill>
                  <a:srgbClr val="FF0000"/>
                </a:solidFill>
                <a:latin typeface="Avenir Medium" charset="0"/>
                <a:ea typeface="Avenir Medium" charset="0"/>
                <a:cs typeface="Avenir Medium" charset="0"/>
              </a:rPr>
              <a:t>How </a:t>
            </a:r>
            <a:r>
              <a:rPr lang="en-US" sz="3600" dirty="0" smtClean="0">
                <a:solidFill>
                  <a:srgbClr val="FF0000"/>
                </a:solidFill>
                <a:latin typeface="Avenir Medium" charset="0"/>
                <a:ea typeface="Avenir Medium" charset="0"/>
                <a:cs typeface="Avenir Medium" charset="0"/>
              </a:rPr>
              <a:t>do you </a:t>
            </a:r>
            <a:r>
              <a:rPr lang="en-US" sz="3600" dirty="0" smtClean="0">
                <a:solidFill>
                  <a:srgbClr val="FF0000"/>
                </a:solidFill>
                <a:latin typeface="Avenir Medium" charset="0"/>
                <a:ea typeface="Avenir Medium" charset="0"/>
                <a:cs typeface="Avenir Medium" charset="0"/>
              </a:rPr>
              <a:t>define racism?</a:t>
            </a:r>
            <a:endParaRPr lang="en-US" sz="3600" dirty="0">
              <a:solidFill>
                <a:srgbClr val="FF0000"/>
              </a:solidFill>
              <a:latin typeface="Avenir Medium" charset="0"/>
              <a:ea typeface="Avenir Medium" charset="0"/>
              <a:cs typeface="Avenir Medium" charset="0"/>
            </a:endParaRPr>
          </a:p>
        </p:txBody>
      </p:sp>
      <p:sp>
        <p:nvSpPr>
          <p:cNvPr id="3" name="TextBox 2"/>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4</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754502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709" y="1173192"/>
            <a:ext cx="6952891" cy="3785652"/>
          </a:xfrm>
          <a:prstGeom prst="rect">
            <a:avLst/>
          </a:prstGeom>
          <a:noFill/>
        </p:spPr>
        <p:txBody>
          <a:bodyPr wrap="square" rtlCol="0">
            <a:spAutoFit/>
          </a:bodyPr>
          <a:lstStyle/>
          <a:p>
            <a:r>
              <a:rPr lang="en-US" sz="4000" dirty="0" smtClean="0">
                <a:solidFill>
                  <a:srgbClr val="FF0000"/>
                </a:solidFill>
                <a:latin typeface="Avenir Book" charset="0"/>
                <a:ea typeface="Avenir Book" charset="0"/>
                <a:cs typeface="Avenir Book" charset="0"/>
              </a:rPr>
              <a:t>Now take 5 minutes to talk with each other.</a:t>
            </a:r>
          </a:p>
          <a:p>
            <a:endParaRPr lang="en-US" sz="4000" dirty="0">
              <a:solidFill>
                <a:srgbClr val="FF0000"/>
              </a:solidFill>
              <a:latin typeface="Avenir Book" charset="0"/>
              <a:ea typeface="Avenir Book" charset="0"/>
              <a:cs typeface="Avenir Book" charset="0"/>
            </a:endParaRPr>
          </a:p>
          <a:p>
            <a:r>
              <a:rPr lang="en-US" sz="4000" dirty="0" smtClean="0">
                <a:solidFill>
                  <a:srgbClr val="FF0000"/>
                </a:solidFill>
                <a:latin typeface="Avenir Book" charset="0"/>
                <a:ea typeface="Avenir Book" charset="0"/>
                <a:cs typeface="Avenir Book" charset="0"/>
              </a:rPr>
              <a:t>What does this evening’s session mean for you in terms of your next step?</a:t>
            </a:r>
            <a:endParaRPr lang="en-US" sz="4000" dirty="0">
              <a:solidFill>
                <a:srgbClr val="FF0000"/>
              </a:solidFill>
              <a:latin typeface="Avenir Book" charset="0"/>
              <a:ea typeface="Avenir Book" charset="0"/>
              <a:cs typeface="Avenir Book" charset="0"/>
            </a:endParaRPr>
          </a:p>
        </p:txBody>
      </p:sp>
      <p:sp>
        <p:nvSpPr>
          <p:cNvPr id="3" name="TextBox 2"/>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40</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988539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513" y="310551"/>
            <a:ext cx="7539487" cy="6124754"/>
          </a:xfrm>
          <a:prstGeom prst="rect">
            <a:avLst/>
          </a:prstGeom>
          <a:noFill/>
        </p:spPr>
        <p:txBody>
          <a:bodyPr wrap="square" rtlCol="0">
            <a:spAutoFit/>
          </a:bodyPr>
          <a:lstStyle/>
          <a:p>
            <a:r>
              <a:rPr lang="en-US" sz="2800" dirty="0" smtClean="0">
                <a:latin typeface="Avenir Book" charset="0"/>
                <a:ea typeface="Avenir Book" charset="0"/>
                <a:cs typeface="Avenir Book" charset="0"/>
              </a:rPr>
              <a:t>All of us are impacted by white supremacy culture.</a:t>
            </a:r>
          </a:p>
          <a:p>
            <a:endParaRPr lang="en-US" sz="2800" dirty="0">
              <a:latin typeface="Avenir Book" charset="0"/>
              <a:ea typeface="Avenir Book" charset="0"/>
              <a:cs typeface="Avenir Book" charset="0"/>
            </a:endParaRPr>
          </a:p>
          <a:p>
            <a:r>
              <a:rPr lang="en-US" sz="2800" dirty="0" smtClean="0">
                <a:latin typeface="Avenir Book" charset="0"/>
                <a:ea typeface="Avenir Book" charset="0"/>
                <a:cs typeface="Avenir Book" charset="0"/>
              </a:rPr>
              <a:t>The goal is to hate our conditioning into white supremacy, not ourselves or each other.</a:t>
            </a:r>
          </a:p>
          <a:p>
            <a:endParaRPr lang="en-US" sz="2800" dirty="0">
              <a:latin typeface="Avenir Book" charset="0"/>
              <a:ea typeface="Avenir Book" charset="0"/>
              <a:cs typeface="Avenir Book" charset="0"/>
            </a:endParaRPr>
          </a:p>
          <a:p>
            <a:r>
              <a:rPr lang="en-US" sz="2800" dirty="0" smtClean="0">
                <a:latin typeface="Avenir Book" charset="0"/>
                <a:ea typeface="Avenir Book" charset="0"/>
                <a:cs typeface="Avenir Book" charset="0"/>
              </a:rPr>
              <a:t>Intent is not the same as impact. We can have good intent and still have harmful impact.</a:t>
            </a:r>
          </a:p>
          <a:p>
            <a:endParaRPr lang="en-US" sz="2800" dirty="0">
              <a:latin typeface="Avenir Book" charset="0"/>
              <a:ea typeface="Avenir Book" charset="0"/>
              <a:cs typeface="Avenir Book" charset="0"/>
            </a:endParaRPr>
          </a:p>
          <a:p>
            <a:r>
              <a:rPr lang="en-US" sz="2800" dirty="0" smtClean="0">
                <a:latin typeface="Avenir Book" charset="0"/>
                <a:ea typeface="Avenir Book" charset="0"/>
                <a:cs typeface="Avenir Book" charset="0"/>
              </a:rPr>
              <a:t>We will make mistakes, we are not a mistake.</a:t>
            </a:r>
          </a:p>
          <a:p>
            <a:endParaRPr lang="en-US" sz="2800" dirty="0">
              <a:latin typeface="Avenir Book" charset="0"/>
              <a:ea typeface="Avenir Book" charset="0"/>
              <a:cs typeface="Avenir Book" charset="0"/>
            </a:endParaRPr>
          </a:p>
          <a:p>
            <a:r>
              <a:rPr lang="en-US" sz="2800" dirty="0" smtClean="0">
                <a:latin typeface="Avenir Book" charset="0"/>
                <a:ea typeface="Avenir Book" charset="0"/>
                <a:cs typeface="Avenir Book" charset="0"/>
              </a:rPr>
              <a:t>Aspiring to be the exceptional “good” white person separates us from each other. This is not a competition. This is a collective practice.</a:t>
            </a:r>
          </a:p>
        </p:txBody>
      </p:sp>
      <p:pic>
        <p:nvPicPr>
          <p:cNvPr id="4" name="Picture 3"/>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0" y="942235"/>
            <a:ext cx="2222500" cy="3657600"/>
          </a:xfrm>
          <a:prstGeom prst="rect">
            <a:avLst/>
          </a:prstGeom>
        </p:spPr>
      </p:pic>
      <p:sp>
        <p:nvSpPr>
          <p:cNvPr id="5" name="TextBox 4"/>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41</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710184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_are_the_ones_weve_been_waiting_for_tshirt-p235949049387849141u70x_400.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a:xfrm>
            <a:off x="346075" y="488950"/>
            <a:ext cx="8229600" cy="4525963"/>
          </a:xfrm>
        </p:spPr>
      </p:pic>
      <p:pic>
        <p:nvPicPr>
          <p:cNvPr id="6" name="Picture 5" descr="07339_167_17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6" y="2811222"/>
            <a:ext cx="8148739" cy="4046778"/>
          </a:xfrm>
          <a:prstGeom prst="rect">
            <a:avLst/>
          </a:prstGeom>
        </p:spPr>
      </p:pic>
      <p:sp>
        <p:nvSpPr>
          <p:cNvPr id="5" name="TextBox 4"/>
          <p:cNvSpPr txBox="1"/>
          <p:nvPr/>
        </p:nvSpPr>
        <p:spPr>
          <a:xfrm>
            <a:off x="8126083" y="0"/>
            <a:ext cx="101791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42</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51103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8249"/>
            <a:ext cx="9143999" cy="707886"/>
          </a:xfrm>
          <a:prstGeom prst="rect">
            <a:avLst/>
          </a:prstGeom>
          <a:noFill/>
        </p:spPr>
        <p:txBody>
          <a:bodyPr wrap="square" rtlCol="0">
            <a:spAutoFit/>
          </a:bodyPr>
          <a:lstStyle/>
          <a:p>
            <a:pPr algn="ctr"/>
            <a:r>
              <a:rPr lang="en-US" sz="4000" dirty="0" err="1" smtClean="0">
                <a:solidFill>
                  <a:srgbClr val="FF0000"/>
                </a:solidFill>
                <a:latin typeface="Avenir Book" charset="0"/>
                <a:ea typeface="Avenir Book" charset="0"/>
                <a:cs typeface="Avenir Book" charset="0"/>
              </a:rPr>
              <a:t>www.surjpoliticaledsite@weebly.com</a:t>
            </a:r>
            <a:endParaRPr lang="en-US" sz="4000" dirty="0">
              <a:solidFill>
                <a:srgbClr val="FF0000"/>
              </a:solidFill>
              <a:latin typeface="Avenir Book" charset="0"/>
              <a:ea typeface="Avenir Book" charset="0"/>
              <a:cs typeface="Avenir Book" charset="0"/>
            </a:endParaRPr>
          </a:p>
        </p:txBody>
      </p:sp>
      <p:sp>
        <p:nvSpPr>
          <p:cNvPr id="3" name="TextBox 2"/>
          <p:cNvSpPr txBox="1"/>
          <p:nvPr/>
        </p:nvSpPr>
        <p:spPr>
          <a:xfrm>
            <a:off x="8126083" y="0"/>
            <a:ext cx="1017918" cy="369332"/>
          </a:xfrm>
          <a:prstGeom prst="rect">
            <a:avLst/>
          </a:prstGeom>
          <a:noFill/>
        </p:spPr>
        <p:txBody>
          <a:bodyPr wrap="square" rtlCol="0">
            <a:spAutoFit/>
          </a:bodyPr>
          <a:lstStyle/>
          <a:p>
            <a:r>
              <a:rPr lang="en-US" smtClean="0">
                <a:latin typeface="Avenir Book" charset="0"/>
                <a:ea typeface="Avenir Book" charset="0"/>
                <a:cs typeface="Avenir Book" charset="0"/>
              </a:rPr>
              <a:t>Slide 43</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91536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799" y="171705"/>
            <a:ext cx="7496415" cy="2862322"/>
          </a:xfrm>
          <a:prstGeom prst="rect">
            <a:avLst/>
          </a:prstGeom>
          <a:noFill/>
        </p:spPr>
        <p:txBody>
          <a:bodyPr wrap="square" rtlCol="0">
            <a:spAutoFit/>
          </a:bodyPr>
          <a:lstStyle/>
          <a:p>
            <a:r>
              <a:rPr lang="en-US" sz="3600" dirty="0" smtClean="0">
                <a:latin typeface="Avenir Heavy"/>
                <a:cs typeface="Avenir Heavy"/>
              </a:rPr>
              <a:t>RACISM =</a:t>
            </a:r>
          </a:p>
          <a:p>
            <a:endParaRPr lang="en-US" sz="3600" dirty="0">
              <a:latin typeface="Avenir Heavy"/>
              <a:cs typeface="Avenir Heavy"/>
            </a:endParaRPr>
          </a:p>
          <a:p>
            <a:r>
              <a:rPr lang="en-US" sz="3600" dirty="0" smtClean="0">
                <a:solidFill>
                  <a:srgbClr val="FF0000"/>
                </a:solidFill>
                <a:latin typeface="Avenir Heavy"/>
                <a:cs typeface="Avenir Heavy"/>
              </a:rPr>
              <a:t>Race Prejudice + </a:t>
            </a:r>
          </a:p>
          <a:p>
            <a:r>
              <a:rPr lang="en-US" sz="3600" dirty="0" smtClean="0">
                <a:solidFill>
                  <a:srgbClr val="FF0000"/>
                </a:solidFill>
                <a:latin typeface="Avenir Heavy"/>
                <a:cs typeface="Avenir Heavy"/>
              </a:rPr>
              <a:t>Social &amp; Institutional Power</a:t>
            </a:r>
          </a:p>
          <a:p>
            <a:endParaRPr lang="en-US" sz="3600" dirty="0" smtClean="0">
              <a:latin typeface="Avenir Heavy"/>
              <a:cs typeface="Avenir Heavy"/>
            </a:endParaRPr>
          </a:p>
        </p:txBody>
      </p:sp>
      <p:sp>
        <p:nvSpPr>
          <p:cNvPr id="3" name="TextBox 2"/>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5</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983019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799" y="171705"/>
            <a:ext cx="7496415" cy="5078313"/>
          </a:xfrm>
          <a:prstGeom prst="rect">
            <a:avLst/>
          </a:prstGeom>
          <a:noFill/>
        </p:spPr>
        <p:txBody>
          <a:bodyPr wrap="square" rtlCol="0">
            <a:spAutoFit/>
          </a:bodyPr>
          <a:lstStyle/>
          <a:p>
            <a:r>
              <a:rPr lang="en-US" sz="3600" dirty="0" smtClean="0">
                <a:latin typeface="Avenir Heavy"/>
                <a:cs typeface="Avenir Heavy"/>
              </a:rPr>
              <a:t>RACISM =</a:t>
            </a:r>
          </a:p>
          <a:p>
            <a:endParaRPr lang="en-US" sz="3600" dirty="0">
              <a:latin typeface="Avenir Heavy"/>
              <a:cs typeface="Avenir Heavy"/>
            </a:endParaRPr>
          </a:p>
          <a:p>
            <a:r>
              <a:rPr lang="en-US" sz="3600" dirty="0" smtClean="0">
                <a:latin typeface="Avenir Heavy"/>
                <a:cs typeface="Avenir Heavy"/>
              </a:rPr>
              <a:t>Race Prejudice + </a:t>
            </a:r>
          </a:p>
          <a:p>
            <a:r>
              <a:rPr lang="en-US" sz="3600" dirty="0" smtClean="0">
                <a:latin typeface="Avenir Heavy"/>
                <a:cs typeface="Avenir Heavy"/>
              </a:rPr>
              <a:t>Social &amp; Institutional Power</a:t>
            </a:r>
          </a:p>
          <a:p>
            <a:endParaRPr lang="en-US" sz="3600" dirty="0" smtClean="0">
              <a:latin typeface="Avenir Heavy"/>
              <a:cs typeface="Avenir Heavy"/>
            </a:endParaRPr>
          </a:p>
          <a:p>
            <a:r>
              <a:rPr lang="en-US" sz="3600" dirty="0">
                <a:solidFill>
                  <a:srgbClr val="FF0000"/>
                </a:solidFill>
                <a:latin typeface="Avenir Heavy"/>
                <a:cs typeface="Avenir Heavy"/>
              </a:rPr>
              <a:t>A System of Advantage Based </a:t>
            </a:r>
          </a:p>
          <a:p>
            <a:r>
              <a:rPr lang="en-US" sz="3600" dirty="0">
                <a:solidFill>
                  <a:srgbClr val="FF0000"/>
                </a:solidFill>
                <a:latin typeface="Avenir Heavy"/>
                <a:cs typeface="Avenir Heavy"/>
              </a:rPr>
              <a:t>on </a:t>
            </a:r>
            <a:r>
              <a:rPr lang="en-US" sz="3600" dirty="0" smtClean="0">
                <a:solidFill>
                  <a:srgbClr val="FF0000"/>
                </a:solidFill>
                <a:latin typeface="Avenir Heavy"/>
                <a:cs typeface="Avenir Heavy"/>
              </a:rPr>
              <a:t>Race</a:t>
            </a:r>
          </a:p>
          <a:p>
            <a:endParaRPr lang="en-US" sz="3600" dirty="0">
              <a:latin typeface="Avenir Heavy"/>
              <a:cs typeface="Avenir Heavy"/>
            </a:endParaRPr>
          </a:p>
          <a:p>
            <a:endParaRPr lang="en-US" sz="3600" dirty="0">
              <a:latin typeface="Avenir Heavy"/>
              <a:cs typeface="Avenir Heavy"/>
            </a:endParaRPr>
          </a:p>
        </p:txBody>
      </p:sp>
      <p:sp>
        <p:nvSpPr>
          <p:cNvPr id="3" name="TextBox 2"/>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6</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119816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799" y="171705"/>
            <a:ext cx="7496415" cy="6740307"/>
          </a:xfrm>
          <a:prstGeom prst="rect">
            <a:avLst/>
          </a:prstGeom>
          <a:noFill/>
        </p:spPr>
        <p:txBody>
          <a:bodyPr wrap="square" rtlCol="0">
            <a:spAutoFit/>
          </a:bodyPr>
          <a:lstStyle/>
          <a:p>
            <a:r>
              <a:rPr lang="en-US" sz="3600" dirty="0" smtClean="0">
                <a:latin typeface="Avenir Heavy"/>
                <a:cs typeface="Avenir Heavy"/>
              </a:rPr>
              <a:t>RACISM =</a:t>
            </a:r>
          </a:p>
          <a:p>
            <a:endParaRPr lang="en-US" sz="3600" dirty="0">
              <a:latin typeface="Avenir Heavy"/>
              <a:cs typeface="Avenir Heavy"/>
            </a:endParaRPr>
          </a:p>
          <a:p>
            <a:r>
              <a:rPr lang="en-US" sz="3600" dirty="0" smtClean="0">
                <a:latin typeface="Avenir Heavy"/>
                <a:cs typeface="Avenir Heavy"/>
              </a:rPr>
              <a:t>Race Prejudice + </a:t>
            </a:r>
          </a:p>
          <a:p>
            <a:r>
              <a:rPr lang="en-US" sz="3600" dirty="0" smtClean="0">
                <a:latin typeface="Avenir Heavy"/>
                <a:cs typeface="Avenir Heavy"/>
              </a:rPr>
              <a:t>Social &amp; Institutional Power</a:t>
            </a:r>
          </a:p>
          <a:p>
            <a:endParaRPr lang="en-US" sz="3600" dirty="0" smtClean="0">
              <a:latin typeface="Avenir Heavy"/>
              <a:cs typeface="Avenir Heavy"/>
            </a:endParaRPr>
          </a:p>
          <a:p>
            <a:r>
              <a:rPr lang="en-US" sz="3600" dirty="0">
                <a:latin typeface="Avenir Heavy"/>
                <a:cs typeface="Avenir Heavy"/>
              </a:rPr>
              <a:t>A System of Advantage Based </a:t>
            </a:r>
          </a:p>
          <a:p>
            <a:r>
              <a:rPr lang="en-US" sz="3600" dirty="0">
                <a:latin typeface="Avenir Heavy"/>
                <a:cs typeface="Avenir Heavy"/>
              </a:rPr>
              <a:t>on </a:t>
            </a:r>
            <a:r>
              <a:rPr lang="en-US" sz="3600" dirty="0" smtClean="0">
                <a:latin typeface="Avenir Heavy"/>
                <a:cs typeface="Avenir Heavy"/>
              </a:rPr>
              <a:t>Race</a:t>
            </a:r>
          </a:p>
          <a:p>
            <a:endParaRPr lang="en-US" sz="3600" dirty="0">
              <a:latin typeface="Avenir Heavy"/>
              <a:cs typeface="Avenir Heavy"/>
            </a:endParaRPr>
          </a:p>
          <a:p>
            <a:r>
              <a:rPr lang="en-US" sz="3600" dirty="0" smtClean="0">
                <a:solidFill>
                  <a:srgbClr val="FF0000"/>
                </a:solidFill>
                <a:latin typeface="Avenir Heavy"/>
                <a:cs typeface="Avenir Heavy"/>
              </a:rPr>
              <a:t>A System of Oppression Based</a:t>
            </a:r>
          </a:p>
          <a:p>
            <a:r>
              <a:rPr lang="en-US" sz="3600" dirty="0" smtClean="0">
                <a:solidFill>
                  <a:srgbClr val="FF0000"/>
                </a:solidFill>
                <a:latin typeface="Avenir Heavy"/>
                <a:cs typeface="Avenir Heavy"/>
              </a:rPr>
              <a:t>on Race</a:t>
            </a:r>
          </a:p>
          <a:p>
            <a:endParaRPr lang="en-US" sz="3600" dirty="0">
              <a:latin typeface="Avenir Heavy"/>
              <a:cs typeface="Avenir Heavy"/>
            </a:endParaRPr>
          </a:p>
          <a:p>
            <a:endParaRPr lang="en-US" sz="3600" dirty="0">
              <a:latin typeface="Avenir Heavy"/>
              <a:cs typeface="Avenir Heavy"/>
            </a:endParaRPr>
          </a:p>
        </p:txBody>
      </p:sp>
      <p:sp>
        <p:nvSpPr>
          <p:cNvPr id="3" name="TextBox 2"/>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7</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033952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799" y="171705"/>
            <a:ext cx="7496415" cy="7294305"/>
          </a:xfrm>
          <a:prstGeom prst="rect">
            <a:avLst/>
          </a:prstGeom>
          <a:noFill/>
        </p:spPr>
        <p:txBody>
          <a:bodyPr wrap="square" rtlCol="0">
            <a:spAutoFit/>
          </a:bodyPr>
          <a:lstStyle/>
          <a:p>
            <a:r>
              <a:rPr lang="en-US" sz="3600" dirty="0" smtClean="0">
                <a:latin typeface="Avenir Heavy"/>
                <a:cs typeface="Avenir Heavy"/>
              </a:rPr>
              <a:t>RACISM =</a:t>
            </a:r>
          </a:p>
          <a:p>
            <a:endParaRPr lang="en-US" sz="3600" dirty="0">
              <a:latin typeface="Avenir Heavy"/>
              <a:cs typeface="Avenir Heavy"/>
            </a:endParaRPr>
          </a:p>
          <a:p>
            <a:r>
              <a:rPr lang="en-US" sz="3600" dirty="0" smtClean="0">
                <a:latin typeface="Avenir Heavy"/>
                <a:cs typeface="Avenir Heavy"/>
              </a:rPr>
              <a:t>Race Prejudice + </a:t>
            </a:r>
          </a:p>
          <a:p>
            <a:r>
              <a:rPr lang="en-US" sz="3600" dirty="0" smtClean="0">
                <a:latin typeface="Avenir Heavy"/>
                <a:cs typeface="Avenir Heavy"/>
              </a:rPr>
              <a:t>Social &amp; Institutional Power</a:t>
            </a:r>
          </a:p>
          <a:p>
            <a:endParaRPr lang="en-US" sz="3600" dirty="0" smtClean="0">
              <a:latin typeface="Avenir Heavy"/>
              <a:cs typeface="Avenir Heavy"/>
            </a:endParaRPr>
          </a:p>
          <a:p>
            <a:r>
              <a:rPr lang="en-US" sz="3600" dirty="0">
                <a:latin typeface="Avenir Heavy"/>
                <a:cs typeface="Avenir Heavy"/>
              </a:rPr>
              <a:t>A System of Advantage Based </a:t>
            </a:r>
          </a:p>
          <a:p>
            <a:r>
              <a:rPr lang="en-US" sz="3600" dirty="0">
                <a:latin typeface="Avenir Heavy"/>
                <a:cs typeface="Avenir Heavy"/>
              </a:rPr>
              <a:t>on </a:t>
            </a:r>
            <a:r>
              <a:rPr lang="en-US" sz="3600" dirty="0" smtClean="0">
                <a:latin typeface="Avenir Heavy"/>
                <a:cs typeface="Avenir Heavy"/>
              </a:rPr>
              <a:t>Race</a:t>
            </a:r>
          </a:p>
          <a:p>
            <a:endParaRPr lang="en-US" sz="3600" dirty="0">
              <a:latin typeface="Avenir Heavy"/>
              <a:cs typeface="Avenir Heavy"/>
            </a:endParaRPr>
          </a:p>
          <a:p>
            <a:r>
              <a:rPr lang="en-US" sz="3600" dirty="0" smtClean="0">
                <a:latin typeface="Avenir Heavy"/>
                <a:cs typeface="Avenir Heavy"/>
              </a:rPr>
              <a:t>A System of Oppression Based</a:t>
            </a:r>
          </a:p>
          <a:p>
            <a:r>
              <a:rPr lang="en-US" sz="3600" dirty="0" smtClean="0">
                <a:latin typeface="Avenir Heavy"/>
                <a:cs typeface="Avenir Heavy"/>
              </a:rPr>
              <a:t>on Race</a:t>
            </a:r>
          </a:p>
          <a:p>
            <a:endParaRPr lang="en-US" sz="3600" dirty="0">
              <a:latin typeface="Avenir Heavy"/>
              <a:cs typeface="Avenir Heavy"/>
            </a:endParaRPr>
          </a:p>
          <a:p>
            <a:r>
              <a:rPr lang="en-US" sz="3600" dirty="0" smtClean="0">
                <a:solidFill>
                  <a:srgbClr val="FF0000"/>
                </a:solidFill>
                <a:latin typeface="Avenir Heavy"/>
                <a:cs typeface="Avenir Heavy"/>
              </a:rPr>
              <a:t>A White Supremacy System</a:t>
            </a:r>
            <a:endParaRPr lang="en-US" sz="3600" dirty="0">
              <a:solidFill>
                <a:srgbClr val="FF0000"/>
              </a:solidFill>
              <a:latin typeface="Avenir Heavy"/>
              <a:cs typeface="Avenir Heavy"/>
            </a:endParaRPr>
          </a:p>
          <a:p>
            <a:endParaRPr lang="en-US" sz="3600" dirty="0">
              <a:solidFill>
                <a:srgbClr val="FF0000"/>
              </a:solidFill>
              <a:latin typeface="Avenir Heavy"/>
              <a:cs typeface="Avenir Heavy"/>
            </a:endParaRPr>
          </a:p>
        </p:txBody>
      </p:sp>
      <p:sp>
        <p:nvSpPr>
          <p:cNvPr id="3" name="TextBox 2"/>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8</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3407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113" y="1706895"/>
            <a:ext cx="7953555" cy="2308324"/>
          </a:xfrm>
          <a:prstGeom prst="rect">
            <a:avLst/>
          </a:prstGeom>
          <a:noFill/>
        </p:spPr>
        <p:txBody>
          <a:bodyPr wrap="square" rtlCol="0">
            <a:spAutoFit/>
          </a:bodyPr>
          <a:lstStyle/>
          <a:p>
            <a:r>
              <a:rPr lang="en-US" sz="3600" dirty="0" smtClean="0">
                <a:solidFill>
                  <a:srgbClr val="FF0000"/>
                </a:solidFill>
                <a:latin typeface="Avenir Medium" charset="0"/>
                <a:ea typeface="Avenir Medium" charset="0"/>
                <a:cs typeface="Avenir Medium" charset="0"/>
              </a:rPr>
              <a:t>Now I want you to talk with each other about these definitions and let me know if you have any </a:t>
            </a:r>
            <a:r>
              <a:rPr lang="en-US" sz="3600" dirty="0" smtClean="0">
                <a:solidFill>
                  <a:srgbClr val="FF0000"/>
                </a:solidFill>
                <a:latin typeface="Avenir Medium" charset="0"/>
                <a:ea typeface="Avenir Medium" charset="0"/>
                <a:cs typeface="Avenir Medium" charset="0"/>
              </a:rPr>
              <a:t>comments or questions</a:t>
            </a:r>
            <a:r>
              <a:rPr lang="en-US" sz="3600" dirty="0" smtClean="0">
                <a:solidFill>
                  <a:srgbClr val="FF0000"/>
                </a:solidFill>
                <a:latin typeface="Avenir Medium" charset="0"/>
                <a:ea typeface="Avenir Medium" charset="0"/>
                <a:cs typeface="Avenir Medium" charset="0"/>
              </a:rPr>
              <a:t>.</a:t>
            </a:r>
            <a:endParaRPr lang="en-US" sz="3600" dirty="0">
              <a:solidFill>
                <a:srgbClr val="FF0000"/>
              </a:solidFill>
              <a:latin typeface="Avenir Medium" charset="0"/>
              <a:ea typeface="Avenir Medium" charset="0"/>
              <a:cs typeface="Avenir Medium" charset="0"/>
            </a:endParaRPr>
          </a:p>
        </p:txBody>
      </p:sp>
      <p:sp>
        <p:nvSpPr>
          <p:cNvPr id="3" name="TextBox 2"/>
          <p:cNvSpPr txBox="1"/>
          <p:nvPr/>
        </p:nvSpPr>
        <p:spPr>
          <a:xfrm>
            <a:off x="8246853" y="0"/>
            <a:ext cx="897148" cy="369332"/>
          </a:xfrm>
          <a:prstGeom prst="rect">
            <a:avLst/>
          </a:prstGeom>
          <a:noFill/>
        </p:spPr>
        <p:txBody>
          <a:bodyPr wrap="square" rtlCol="0">
            <a:spAutoFit/>
          </a:bodyPr>
          <a:lstStyle/>
          <a:p>
            <a:r>
              <a:rPr lang="en-US" dirty="0" smtClean="0">
                <a:latin typeface="Avenir Book" charset="0"/>
                <a:ea typeface="Avenir Book" charset="0"/>
                <a:cs typeface="Avenir Book" charset="0"/>
              </a:rPr>
              <a:t>Slide 9</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04538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1549</Words>
  <Application>Microsoft Macintosh PowerPoint</Application>
  <PresentationFormat>On-screen Show (4:3)</PresentationFormat>
  <Paragraphs>229</Paragraphs>
  <Slides>43</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Adobe Garamond Pro</vt:lpstr>
      <vt:lpstr>Arial</vt:lpstr>
      <vt:lpstr>Avenir Black</vt:lpstr>
      <vt:lpstr>Avenir Book</vt:lpstr>
      <vt:lpstr>Avenir Heavy</vt:lpstr>
      <vt:lpstr>Avenir Medium</vt:lpstr>
      <vt:lpstr>Avenir Next Condensed</vt:lpstr>
      <vt:lpstr>Calibri</vt:lpstr>
      <vt:lpstr>ＭＳ Ｐゴシック</vt:lpstr>
      <vt:lpstr>Tw Cen MT</vt:lpstr>
      <vt:lpstr>Tw Cen MT Condensed Extra Bold</vt:lpstr>
      <vt:lpstr>Office Theme</vt:lpstr>
      <vt:lpstr>RACISM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National-Louis University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NLU</dc:creator>
  <cp:lastModifiedBy>Tema Okun</cp:lastModifiedBy>
  <cp:revision>67</cp:revision>
  <cp:lastPrinted>2013-11-18T19:28:25Z</cp:lastPrinted>
  <dcterms:created xsi:type="dcterms:W3CDTF">2013-10-29T17:44:40Z</dcterms:created>
  <dcterms:modified xsi:type="dcterms:W3CDTF">2017-02-20T15:47:06Z</dcterms:modified>
</cp:coreProperties>
</file>