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32"/>
  </p:notesMasterIdLst>
  <p:sldIdLst>
    <p:sldId id="256" r:id="rId2"/>
    <p:sldId id="289" r:id="rId3"/>
    <p:sldId id="257" r:id="rId4"/>
    <p:sldId id="282" r:id="rId5"/>
    <p:sldId id="281" r:id="rId6"/>
    <p:sldId id="258" r:id="rId7"/>
    <p:sldId id="259" r:id="rId8"/>
    <p:sldId id="260" r:id="rId9"/>
    <p:sldId id="261" r:id="rId10"/>
    <p:sldId id="280" r:id="rId11"/>
    <p:sldId id="262" r:id="rId12"/>
    <p:sldId id="263" r:id="rId13"/>
    <p:sldId id="267" r:id="rId14"/>
    <p:sldId id="264" r:id="rId15"/>
    <p:sldId id="266" r:id="rId16"/>
    <p:sldId id="265" r:id="rId17"/>
    <p:sldId id="268" r:id="rId18"/>
    <p:sldId id="288" r:id="rId19"/>
    <p:sldId id="270" r:id="rId20"/>
    <p:sldId id="271" r:id="rId21"/>
    <p:sldId id="272" r:id="rId22"/>
    <p:sldId id="273" r:id="rId23"/>
    <p:sldId id="274" r:id="rId24"/>
    <p:sldId id="279" r:id="rId25"/>
    <p:sldId id="276" r:id="rId26"/>
    <p:sldId id="283" r:id="rId27"/>
    <p:sldId id="277" r:id="rId28"/>
    <p:sldId id="287" r:id="rId29"/>
    <p:sldId id="284" r:id="rId30"/>
    <p:sldId id="285"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97" autoAdjust="0"/>
    <p:restoredTop sz="94737" autoAdjust="0"/>
  </p:normalViewPr>
  <p:slideViewPr>
    <p:cSldViewPr snapToGrid="0" snapToObjects="1">
      <p:cViewPr varScale="1">
        <p:scale>
          <a:sx n="108" d="100"/>
          <a:sy n="108" d="100"/>
        </p:scale>
        <p:origin x="200"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B1BB35-4C60-3542-9FA2-4AC76530DC94}" type="datetimeFigureOut">
              <a:rPr lang="en-US" smtClean="0"/>
              <a:t>3/22/19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55FF32-3CAB-D846-A49C-F44DC70427F2}" type="slidenum">
              <a:rPr lang="en-US" smtClean="0"/>
              <a:t>‹#›</a:t>
            </a:fld>
            <a:endParaRPr lang="en-US"/>
          </a:p>
        </p:txBody>
      </p:sp>
    </p:spTree>
    <p:extLst>
      <p:ext uri="{BB962C8B-B14F-4D97-AF65-F5344CB8AC3E}">
        <p14:creationId xmlns:p14="http://schemas.microsoft.com/office/powerpoint/2010/main" val="2096267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55FF32-3CAB-D846-A49C-F44DC70427F2}" type="slidenum">
              <a:rPr lang="en-US" smtClean="0"/>
              <a:t>5</a:t>
            </a:fld>
            <a:endParaRPr lang="en-US"/>
          </a:p>
        </p:txBody>
      </p:sp>
    </p:spTree>
    <p:extLst>
      <p:ext uri="{BB962C8B-B14F-4D97-AF65-F5344CB8AC3E}">
        <p14:creationId xmlns:p14="http://schemas.microsoft.com/office/powerpoint/2010/main" val="3479832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8ACDB3CC-F982-40F9-8DD6-BCC9AFBF44BD}" type="datetime1">
              <a:rPr lang="en-US" smtClean="0"/>
              <a:pPr/>
              <a:t>3/22/19</a:t>
            </a:fld>
            <a:endParaRPr lang="en-US" dirty="0"/>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dirty="0"/>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AC5B1FEA-406A-7749-A5C3-DDCB5F67A4CE}" type="slidenum">
              <a:rPr lang="en-US" smtClean="0"/>
              <a:pPr/>
              <a:t>‹#›</a:t>
            </a:fld>
            <a:endParaRPr lang="en-US" dirty="0"/>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371C1A-CAFA-43FD-A579-55B116A1448A}" type="datetime1">
              <a:rPr lang="en-US" smtClean="0"/>
              <a:pPr/>
              <a:t>3/22/19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A1BC03-21BF-4F6B-A3BE-29C937D452B1}" type="datetime1">
              <a:rPr lang="en-US" smtClean="0"/>
              <a:pPr/>
              <a:t>3/22/19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08867-0964-49C4-9DE5-8FBB189497BC}" type="datetime1">
              <a:rPr lang="en-US" smtClean="0"/>
              <a:pPr/>
              <a:t>3/22/19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DDAE5B-B07C-441A-8026-C23A427A74DC}" type="datetime1">
              <a:rPr lang="en-US" smtClean="0"/>
              <a:pPr/>
              <a:t>3/22/19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4151D5B8-D9C5-419F-913D-2186935717ED}" type="datetime1">
              <a:rPr lang="en-US" smtClean="0"/>
              <a:pPr/>
              <a:t>3/22/19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586F952F-F888-4FB8-9CB7-51D5F02FA3C8}" type="datetime1">
              <a:rPr lang="en-US" smtClean="0"/>
              <a:pPr/>
              <a:t>3/22/19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B1FEA-406A-7749-A5C3-DDCB5F67A4CE}" type="slidenum">
              <a:rPr lang="en-US" smtClean="0"/>
              <a:pPr/>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88DB32-6162-43C0-9325-230E0A9B0177}" type="datetime1">
              <a:rPr lang="en-US" smtClean="0"/>
              <a:pPr/>
              <a:t>3/22/19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19B57-0E9E-4DE4-A7F5-9A169EF1CEE0}" type="datetime1">
              <a:rPr lang="en-US" smtClean="0"/>
              <a:pPr/>
              <a:t>3/22/19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F8F86C-0F1B-4333-B99B-B3B2B1F87225}" type="datetime1">
              <a:rPr lang="en-US" smtClean="0"/>
              <a:pPr/>
              <a:t>3/22/19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D7FCD9-7699-43D6-8D62-436E2DD234FF}" type="datetime1">
              <a:rPr lang="en-US" smtClean="0"/>
              <a:pPr/>
              <a:t>3/22/19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610FC3EB-42FB-4C38-8CAE-7A1293B83421}" type="datetime1">
              <a:rPr lang="en-US" smtClean="0"/>
              <a:pPr/>
              <a:t>3/22/19</a:t>
            </a:fld>
            <a:endParaRPr lang="en-US" dirty="0"/>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dirty="0"/>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AC5B1FEA-406A-7749-A5C3-DDCB5F67A4C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sldNum="0" hdr="0" ftr="0" dt="0"/>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Wingdings" charset="2"/>
        <a:buChar char="u"/>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Wingdings" charset="2"/>
        <a:buChar char="u"/>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Wingdings" charset="2"/>
        <a:buChar char="u"/>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Wingdings" charset="2"/>
        <a:buChar char="u"/>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Wingdings" charset="2"/>
        <a:buChar char="u"/>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www.dismantlingracism.org/" TargetMode="External"/><Relationship Id="rId2" Type="http://schemas.openxmlformats.org/officeDocument/2006/relationships/hyperlink" Target="https://surjpoliticaledsite.weebly.com/white-supremacy-culture.html" TargetMode="Externa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surjpoliticaledsite.weebly.com/white-supremacy-culture.html" TargetMode="External"/><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hyperlink" Target="http://www.dismantlingracism.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7D260E"/>
                </a:solidFill>
              </a:rPr>
              <a:t>White Supremacy Culture</a:t>
            </a:r>
          </a:p>
        </p:txBody>
      </p:sp>
      <p:sp>
        <p:nvSpPr>
          <p:cNvPr id="3" name="Subtitle 2"/>
          <p:cNvSpPr>
            <a:spLocks noGrp="1"/>
          </p:cNvSpPr>
          <p:nvPr>
            <p:ph type="subTitle" idx="1"/>
          </p:nvPr>
        </p:nvSpPr>
        <p:spPr/>
        <p:txBody>
          <a:bodyPr/>
          <a:lstStyle/>
          <a:p>
            <a:r>
              <a:rPr lang="en-US" dirty="0"/>
              <a:t>And what we can do about it.</a:t>
            </a:r>
          </a:p>
        </p:txBody>
      </p:sp>
    </p:spTree>
    <p:extLst>
      <p:ext uri="{BB962C8B-B14F-4D97-AF65-F5344CB8AC3E}">
        <p14:creationId xmlns:p14="http://schemas.microsoft.com/office/powerpoint/2010/main" val="1055472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5194" y="1959720"/>
            <a:ext cx="5113611" cy="4615251"/>
          </a:xfrm>
          <a:prstGeom prst="rect">
            <a:avLst/>
          </a:prstGeom>
        </p:spPr>
      </p:pic>
      <p:sp>
        <p:nvSpPr>
          <p:cNvPr id="4" name="Content Placeholder 2"/>
          <p:cNvSpPr txBox="1">
            <a:spLocks/>
          </p:cNvSpPr>
          <p:nvPr/>
        </p:nvSpPr>
        <p:spPr>
          <a:xfrm>
            <a:off x="838200" y="667544"/>
            <a:ext cx="7467600" cy="3951337"/>
          </a:xfrm>
          <a:prstGeom prst="rect">
            <a:avLst/>
          </a:prstGeom>
        </p:spPr>
        <p:txBody>
          <a:bodyPr/>
          <a:lstStyle>
            <a:lvl1pPr marL="228600" indent="-228600" algn="l" defTabSz="457200" rtl="0" eaLnBrk="1" latinLnBrk="0" hangingPunct="1">
              <a:spcBef>
                <a:spcPct val="20000"/>
              </a:spcBef>
              <a:buClr>
                <a:schemeClr val="accent1"/>
              </a:buClr>
              <a:buSzPct val="95000"/>
              <a:buFont typeface="Wingdings" charset="2"/>
              <a:buChar char="u"/>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Wingdings" charset="2"/>
              <a:buChar char="u"/>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Wingdings" charset="2"/>
              <a:buChar char="u"/>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Wingdings" charset="2"/>
              <a:buChar char="u"/>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Wingdings" charset="2"/>
              <a:buChar char="u"/>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r>
              <a:rPr lang="en-US" dirty="0"/>
              <a:t>Another purpose of cultural racism is to divide white people from POC, POC from other POC, white people from other white people, and all of us from ourselves.</a:t>
            </a:r>
          </a:p>
        </p:txBody>
      </p:sp>
    </p:spTree>
    <p:extLst>
      <p:ext uri="{BB962C8B-B14F-4D97-AF65-F5344CB8AC3E}">
        <p14:creationId xmlns:p14="http://schemas.microsoft.com/office/powerpoint/2010/main" val="1383529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30" y="436563"/>
            <a:ext cx="8960062" cy="1442674"/>
          </a:xfrm>
        </p:spPr>
        <p:txBody>
          <a:bodyPr/>
          <a:lstStyle/>
          <a:p>
            <a:r>
              <a:rPr lang="en-US" dirty="0"/>
              <a:t>What is white supremacy culture?</a:t>
            </a:r>
          </a:p>
        </p:txBody>
      </p:sp>
      <p:sp>
        <p:nvSpPr>
          <p:cNvPr id="3" name="Content Placeholder 2"/>
          <p:cNvSpPr>
            <a:spLocks noGrp="1"/>
          </p:cNvSpPr>
          <p:nvPr>
            <p:ph idx="1"/>
          </p:nvPr>
        </p:nvSpPr>
        <p:spPr/>
        <p:txBody>
          <a:bodyPr>
            <a:normAutofit fontScale="92500"/>
          </a:bodyPr>
          <a:lstStyle/>
          <a:p>
            <a:r>
              <a:rPr lang="en-US" sz="3200" dirty="0"/>
              <a:t>White supremacy culture is one that supports the idea that white people and the ideas, thoughts, beliefs, and actions of white people are superior to People of Color and their ideas, thoughts, beliefs, and actions. This idea (or ideology) is the glue that binds together institutional policies and practices to create a national and global white supremacy system.</a:t>
            </a:r>
          </a:p>
        </p:txBody>
      </p:sp>
    </p:spTree>
    <p:extLst>
      <p:ext uri="{BB962C8B-B14F-4D97-AF65-F5344CB8AC3E}">
        <p14:creationId xmlns:p14="http://schemas.microsoft.com/office/powerpoint/2010/main" val="3123992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We all live in a white supremacy culture</a:t>
            </a:r>
            <a:br>
              <a:rPr lang="en-US" sz="3600" dirty="0"/>
            </a:br>
            <a:r>
              <a:rPr lang="en-US" sz="3600" dirty="0"/>
              <a:t> and it impacts all of us.</a:t>
            </a:r>
          </a:p>
        </p:txBody>
      </p:sp>
      <p:pic>
        <p:nvPicPr>
          <p:cNvPr id="3" name="Picture 2" descr="stick figu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720" y="1879237"/>
            <a:ext cx="8128000" cy="4572000"/>
          </a:xfrm>
          <a:prstGeom prst="rect">
            <a:avLst/>
          </a:prstGeom>
        </p:spPr>
      </p:pic>
    </p:spTree>
    <p:extLst>
      <p:ext uri="{BB962C8B-B14F-4D97-AF65-F5344CB8AC3E}">
        <p14:creationId xmlns:p14="http://schemas.microsoft.com/office/powerpoint/2010/main" val="262170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7329" y="453588"/>
            <a:ext cx="7317216" cy="2031325"/>
          </a:xfrm>
          <a:prstGeom prst="rect">
            <a:avLst/>
          </a:prstGeom>
          <a:noFill/>
        </p:spPr>
        <p:txBody>
          <a:bodyPr wrap="square" rtlCol="0">
            <a:spAutoFit/>
          </a:bodyPr>
          <a:lstStyle/>
          <a:p>
            <a:r>
              <a:rPr lang="en-US" dirty="0"/>
              <a:t>The purpose of white supremacy culture is to keep racism going. If we live in a culture that teaches us continually that white is better, then we all internalize that belief. Even as we claim we are not racist, we have been conditioned into the racist belief that white is better, which is the source of what many call implicit bias. This conditioning is so strong that children as young as the age of 3 understand that white is better and Black and Brown are at the bottom of the racial hierarchy.</a:t>
            </a:r>
          </a:p>
        </p:txBody>
      </p:sp>
      <p:pic>
        <p:nvPicPr>
          <p:cNvPr id="3" name="Picture 2" descr="cnn doll tes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177" y="2671583"/>
            <a:ext cx="8115300" cy="4013200"/>
          </a:xfrm>
          <a:prstGeom prst="rect">
            <a:avLst/>
          </a:prstGeom>
        </p:spPr>
      </p:pic>
    </p:spTree>
    <p:extLst>
      <p:ext uri="{BB962C8B-B14F-4D97-AF65-F5344CB8AC3E}">
        <p14:creationId xmlns:p14="http://schemas.microsoft.com/office/powerpoint/2010/main" val="1536161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 partial list of white supremacy characteristics includes </a:t>
            </a:r>
            <a:r>
              <a:rPr lang="is-IS" sz="3600" dirty="0"/>
              <a:t>…</a:t>
            </a:r>
            <a:endParaRPr lang="en-US" sz="3600" dirty="0"/>
          </a:p>
        </p:txBody>
      </p:sp>
      <p:sp>
        <p:nvSpPr>
          <p:cNvPr id="3" name="Content Placeholder 2"/>
          <p:cNvSpPr>
            <a:spLocks noGrp="1"/>
          </p:cNvSpPr>
          <p:nvPr>
            <p:ph sz="quarter" idx="13"/>
          </p:nvPr>
        </p:nvSpPr>
        <p:spPr/>
        <p:txBody>
          <a:bodyPr>
            <a:normAutofit lnSpcReduction="10000"/>
          </a:bodyPr>
          <a:lstStyle/>
          <a:p>
            <a:r>
              <a:rPr lang="en-US" dirty="0"/>
              <a:t>Perfectionism</a:t>
            </a:r>
          </a:p>
          <a:p>
            <a:r>
              <a:rPr lang="en-US" dirty="0"/>
              <a:t>Either/or thinking</a:t>
            </a:r>
          </a:p>
          <a:p>
            <a:r>
              <a:rPr lang="en-US" dirty="0"/>
              <a:t>Right to comfort</a:t>
            </a:r>
          </a:p>
          <a:p>
            <a:r>
              <a:rPr lang="en-US" dirty="0"/>
              <a:t>A sense of urgency</a:t>
            </a:r>
          </a:p>
          <a:p>
            <a:r>
              <a:rPr lang="en-US" dirty="0"/>
              <a:t>Defensiveness/denial</a:t>
            </a:r>
          </a:p>
          <a:p>
            <a:r>
              <a:rPr lang="en-US" dirty="0"/>
              <a:t>Quantity over quality</a:t>
            </a:r>
          </a:p>
          <a:p>
            <a:r>
              <a:rPr lang="en-US" dirty="0"/>
              <a:t>Worship of the written word</a:t>
            </a:r>
          </a:p>
          <a:p>
            <a:r>
              <a:rPr lang="en-US" dirty="0"/>
              <a:t>Belief in only one right way</a:t>
            </a:r>
          </a:p>
        </p:txBody>
      </p:sp>
      <p:sp>
        <p:nvSpPr>
          <p:cNvPr id="5" name="Content Placeholder 4"/>
          <p:cNvSpPr>
            <a:spLocks noGrp="1"/>
          </p:cNvSpPr>
          <p:nvPr>
            <p:ph sz="quarter" idx="14"/>
          </p:nvPr>
        </p:nvSpPr>
        <p:spPr/>
        <p:txBody>
          <a:bodyPr/>
          <a:lstStyle/>
          <a:p>
            <a:r>
              <a:rPr lang="en-US" dirty="0"/>
              <a:t>Paternalism</a:t>
            </a:r>
          </a:p>
          <a:p>
            <a:r>
              <a:rPr lang="en-US" dirty="0"/>
              <a:t>Power hoarding</a:t>
            </a:r>
          </a:p>
          <a:p>
            <a:r>
              <a:rPr lang="en-US" dirty="0"/>
              <a:t>Fear of open conflict</a:t>
            </a:r>
          </a:p>
          <a:p>
            <a:r>
              <a:rPr lang="en-US" dirty="0"/>
              <a:t>Individualism</a:t>
            </a:r>
          </a:p>
          <a:p>
            <a:r>
              <a:rPr lang="en-US" dirty="0"/>
              <a:t>Belief that I’m the only one (who can do this right)</a:t>
            </a:r>
          </a:p>
          <a:p>
            <a:r>
              <a:rPr lang="en-US" dirty="0"/>
              <a:t>Belief that progress is more, bigger</a:t>
            </a:r>
          </a:p>
          <a:p>
            <a:r>
              <a:rPr lang="en-US" dirty="0"/>
              <a:t>Belief in objectivity</a:t>
            </a:r>
          </a:p>
          <a:p>
            <a:pPr marL="0" indent="0">
              <a:buNone/>
            </a:pPr>
            <a:endParaRPr lang="en-US" dirty="0"/>
          </a:p>
        </p:txBody>
      </p:sp>
    </p:spTree>
    <p:extLst>
      <p:ext uri="{BB962C8B-B14F-4D97-AF65-F5344CB8AC3E}">
        <p14:creationId xmlns:p14="http://schemas.microsoft.com/office/powerpoint/2010/main" val="1877851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3200" dirty="0"/>
            </a:br>
            <a:r>
              <a:rPr lang="en-US" sz="3200" dirty="0"/>
              <a:t>Before we even describe them, pick one and talk about how you think it keeps racism going.</a:t>
            </a:r>
            <a:br>
              <a:rPr lang="en-US" sz="3600" dirty="0"/>
            </a:br>
            <a:endParaRPr lang="en-US" sz="3600" dirty="0"/>
          </a:p>
        </p:txBody>
      </p:sp>
      <p:sp>
        <p:nvSpPr>
          <p:cNvPr id="3" name="Content Placeholder 2"/>
          <p:cNvSpPr>
            <a:spLocks noGrp="1"/>
          </p:cNvSpPr>
          <p:nvPr>
            <p:ph sz="quarter" idx="13"/>
          </p:nvPr>
        </p:nvSpPr>
        <p:spPr/>
        <p:txBody>
          <a:bodyPr>
            <a:normAutofit lnSpcReduction="10000"/>
          </a:bodyPr>
          <a:lstStyle/>
          <a:p>
            <a:r>
              <a:rPr lang="en-US" dirty="0"/>
              <a:t>Perfectionism</a:t>
            </a:r>
          </a:p>
          <a:p>
            <a:r>
              <a:rPr lang="en-US" dirty="0"/>
              <a:t>Either/or thinking</a:t>
            </a:r>
          </a:p>
          <a:p>
            <a:r>
              <a:rPr lang="en-US" dirty="0"/>
              <a:t>Right to comfort</a:t>
            </a:r>
          </a:p>
          <a:p>
            <a:r>
              <a:rPr lang="en-US" dirty="0"/>
              <a:t>A sense of urgency</a:t>
            </a:r>
          </a:p>
          <a:p>
            <a:r>
              <a:rPr lang="en-US" dirty="0"/>
              <a:t>Defensiveness/denial</a:t>
            </a:r>
          </a:p>
          <a:p>
            <a:r>
              <a:rPr lang="en-US" dirty="0"/>
              <a:t>Quantity over quality</a:t>
            </a:r>
          </a:p>
          <a:p>
            <a:r>
              <a:rPr lang="en-US" dirty="0"/>
              <a:t>Worship of the written word</a:t>
            </a:r>
          </a:p>
          <a:p>
            <a:r>
              <a:rPr lang="en-US" dirty="0"/>
              <a:t>Belief in only one right way</a:t>
            </a:r>
          </a:p>
        </p:txBody>
      </p:sp>
      <p:sp>
        <p:nvSpPr>
          <p:cNvPr id="5" name="Content Placeholder 4"/>
          <p:cNvSpPr>
            <a:spLocks noGrp="1"/>
          </p:cNvSpPr>
          <p:nvPr>
            <p:ph sz="quarter" idx="14"/>
          </p:nvPr>
        </p:nvSpPr>
        <p:spPr/>
        <p:txBody>
          <a:bodyPr/>
          <a:lstStyle/>
          <a:p>
            <a:r>
              <a:rPr lang="en-US" dirty="0"/>
              <a:t>Paternalism</a:t>
            </a:r>
          </a:p>
          <a:p>
            <a:r>
              <a:rPr lang="en-US" dirty="0"/>
              <a:t>Power hoarding</a:t>
            </a:r>
          </a:p>
          <a:p>
            <a:r>
              <a:rPr lang="en-US" dirty="0"/>
              <a:t>Fear of open conflict</a:t>
            </a:r>
          </a:p>
          <a:p>
            <a:r>
              <a:rPr lang="en-US" dirty="0"/>
              <a:t>Individualism</a:t>
            </a:r>
          </a:p>
          <a:p>
            <a:r>
              <a:rPr lang="en-US" dirty="0"/>
              <a:t>Belief that I’m the only one (who can do this right)</a:t>
            </a:r>
          </a:p>
          <a:p>
            <a:r>
              <a:rPr lang="en-US" dirty="0"/>
              <a:t>Belief that progress is more, bigger</a:t>
            </a:r>
          </a:p>
          <a:p>
            <a:r>
              <a:rPr lang="en-US" dirty="0"/>
              <a:t>Belief in objectivity</a:t>
            </a:r>
          </a:p>
          <a:p>
            <a:pPr marL="0" indent="0">
              <a:buNone/>
            </a:pPr>
            <a:endParaRPr lang="en-US" dirty="0"/>
          </a:p>
        </p:txBody>
      </p:sp>
    </p:spTree>
    <p:extLst>
      <p:ext uri="{BB962C8B-B14F-4D97-AF65-F5344CB8AC3E}">
        <p14:creationId xmlns:p14="http://schemas.microsoft.com/office/powerpoint/2010/main" val="3751377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We’re going to focus on three: </a:t>
            </a:r>
            <a:br>
              <a:rPr lang="en-US" sz="2800" dirty="0"/>
            </a:br>
            <a:r>
              <a:rPr lang="en-US" sz="2800" dirty="0"/>
              <a:t>defensiveness, either/or thinking, and right to comfort.</a:t>
            </a:r>
            <a:br>
              <a:rPr lang="en-US" sz="2800" dirty="0"/>
            </a:br>
            <a:endParaRPr lang="en-US" sz="2800" dirty="0"/>
          </a:p>
        </p:txBody>
      </p:sp>
      <p:pic>
        <p:nvPicPr>
          <p:cNvPr id="10" name="Content Placeholder 9" descr="we have met the enemy.jpg"/>
          <p:cNvPicPr>
            <a:picLocks noGrp="1" noChangeAspect="1"/>
          </p:cNvPicPr>
          <p:nvPr>
            <p:ph idx="1"/>
          </p:nvPr>
        </p:nvPicPr>
        <p:blipFill>
          <a:blip r:embed="rId2">
            <a:extLst>
              <a:ext uri="{28A0092B-C50C-407E-A947-70E740481C1C}">
                <a14:useLocalDpi xmlns:a14="http://schemas.microsoft.com/office/drawing/2010/main" val="0"/>
              </a:ext>
            </a:extLst>
          </a:blip>
          <a:srcRect t="5148" b="5148"/>
          <a:stretch>
            <a:fillRect/>
          </a:stretch>
        </p:blipFill>
        <p:spPr/>
      </p:pic>
    </p:spTree>
    <p:extLst>
      <p:ext uri="{BB962C8B-B14F-4D97-AF65-F5344CB8AC3E}">
        <p14:creationId xmlns:p14="http://schemas.microsoft.com/office/powerpoint/2010/main" val="2414208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1045158"/>
          </a:xfrm>
        </p:spPr>
        <p:txBody>
          <a:bodyPr/>
          <a:lstStyle/>
          <a:p>
            <a:pPr algn="l"/>
            <a:r>
              <a:rPr lang="en-US" sz="3600" dirty="0">
                <a:solidFill>
                  <a:srgbClr val="7D260E"/>
                </a:solidFill>
              </a:rPr>
              <a:t>Defensiveness and denial show up as</a:t>
            </a:r>
          </a:p>
        </p:txBody>
      </p:sp>
      <p:sp>
        <p:nvSpPr>
          <p:cNvPr id="3" name="Content Placeholder 2"/>
          <p:cNvSpPr>
            <a:spLocks noGrp="1"/>
          </p:cNvSpPr>
          <p:nvPr>
            <p:ph sz="quarter" idx="13"/>
          </p:nvPr>
        </p:nvSpPr>
        <p:spPr>
          <a:xfrm>
            <a:off x="841248" y="1363768"/>
            <a:ext cx="3803904" cy="5077183"/>
          </a:xfrm>
        </p:spPr>
        <p:txBody>
          <a:bodyPr>
            <a:normAutofit lnSpcReduction="10000"/>
          </a:bodyPr>
          <a:lstStyle/>
          <a:p>
            <a:r>
              <a:rPr lang="en-US" dirty="0"/>
              <a:t>Setting up structures to protect power rather than creativity</a:t>
            </a:r>
          </a:p>
          <a:p>
            <a:r>
              <a:rPr lang="en-US" dirty="0"/>
              <a:t>Denying the reality or experience of others</a:t>
            </a:r>
          </a:p>
          <a:p>
            <a:r>
              <a:rPr lang="en-US" dirty="0"/>
              <a:t>Resisting new ideas</a:t>
            </a:r>
          </a:p>
          <a:p>
            <a:r>
              <a:rPr lang="en-US" dirty="0"/>
              <a:t>Taking calls for change as criticism of our leadership</a:t>
            </a:r>
          </a:p>
          <a:p>
            <a:r>
              <a:rPr lang="en-US" dirty="0"/>
              <a:t>Defending against or denying any naming of racism; blaming those who name racism rather than looking at the racism being named</a:t>
            </a:r>
          </a:p>
          <a:p>
            <a:endParaRPr lang="en-US" dirty="0"/>
          </a:p>
        </p:txBody>
      </p:sp>
      <p:pic>
        <p:nvPicPr>
          <p:cNvPr id="4" name="Picture 3">
            <a:extLst>
              <a:ext uri="{FF2B5EF4-FFF2-40B4-BE49-F238E27FC236}">
                <a16:creationId xmlns:a16="http://schemas.microsoft.com/office/drawing/2014/main" id="{F7E88C7D-EF36-7E4D-B37C-61C0463B8850}"/>
              </a:ext>
            </a:extLst>
          </p:cNvPr>
          <p:cNvPicPr>
            <a:picLocks noChangeAspect="1"/>
          </p:cNvPicPr>
          <p:nvPr/>
        </p:nvPicPr>
        <p:blipFill>
          <a:blip r:embed="rId2"/>
          <a:stretch>
            <a:fillRect/>
          </a:stretch>
        </p:blipFill>
        <p:spPr>
          <a:xfrm>
            <a:off x="4645152" y="2039112"/>
            <a:ext cx="4002836" cy="3226676"/>
          </a:xfrm>
          <a:prstGeom prst="rect">
            <a:avLst/>
          </a:prstGeom>
        </p:spPr>
      </p:pic>
    </p:spTree>
    <p:extLst>
      <p:ext uri="{BB962C8B-B14F-4D97-AF65-F5344CB8AC3E}">
        <p14:creationId xmlns:p14="http://schemas.microsoft.com/office/powerpoint/2010/main" val="2230860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1045158"/>
          </a:xfrm>
        </p:spPr>
        <p:txBody>
          <a:bodyPr/>
          <a:lstStyle/>
          <a:p>
            <a:pPr algn="l"/>
            <a:r>
              <a:rPr lang="en-US" sz="2800" dirty="0">
                <a:solidFill>
                  <a:schemeClr val="accent1">
                    <a:lumMod val="75000"/>
                  </a:schemeClr>
                </a:solidFill>
              </a:rPr>
              <a:t>Which of these have you witnessed or participated in? What are some antidotes to perfectionism?</a:t>
            </a:r>
            <a:endParaRPr lang="en-US" sz="2800" dirty="0">
              <a:solidFill>
                <a:srgbClr val="7D260E"/>
              </a:solidFill>
            </a:endParaRPr>
          </a:p>
        </p:txBody>
      </p:sp>
      <p:sp>
        <p:nvSpPr>
          <p:cNvPr id="3" name="Content Placeholder 2"/>
          <p:cNvSpPr>
            <a:spLocks noGrp="1"/>
          </p:cNvSpPr>
          <p:nvPr>
            <p:ph sz="quarter" idx="13"/>
          </p:nvPr>
        </p:nvSpPr>
        <p:spPr>
          <a:xfrm>
            <a:off x="841248" y="1363768"/>
            <a:ext cx="3803904" cy="5077183"/>
          </a:xfrm>
        </p:spPr>
        <p:txBody>
          <a:bodyPr>
            <a:normAutofit lnSpcReduction="10000"/>
          </a:bodyPr>
          <a:lstStyle/>
          <a:p>
            <a:r>
              <a:rPr lang="en-US" dirty="0"/>
              <a:t>Setting up structures to protect power rather than creativity</a:t>
            </a:r>
          </a:p>
          <a:p>
            <a:r>
              <a:rPr lang="en-US" dirty="0"/>
              <a:t>Denying the reality or experience of others</a:t>
            </a:r>
          </a:p>
          <a:p>
            <a:r>
              <a:rPr lang="en-US" dirty="0"/>
              <a:t>Resisting new ideas</a:t>
            </a:r>
          </a:p>
          <a:p>
            <a:r>
              <a:rPr lang="en-US" dirty="0"/>
              <a:t>Taking calls for change as criticism of our leadership</a:t>
            </a:r>
          </a:p>
          <a:p>
            <a:r>
              <a:rPr lang="en-US" dirty="0"/>
              <a:t>Defending against or denying any naming of racism; blaming those who name racism rather than looking at the racism being named</a:t>
            </a:r>
          </a:p>
          <a:p>
            <a:endParaRPr lang="en-US" dirty="0"/>
          </a:p>
        </p:txBody>
      </p:sp>
      <p:pic>
        <p:nvPicPr>
          <p:cNvPr id="4" name="Picture 3">
            <a:extLst>
              <a:ext uri="{FF2B5EF4-FFF2-40B4-BE49-F238E27FC236}">
                <a16:creationId xmlns:a16="http://schemas.microsoft.com/office/drawing/2014/main" id="{F7E88C7D-EF36-7E4D-B37C-61C0463B8850}"/>
              </a:ext>
            </a:extLst>
          </p:cNvPr>
          <p:cNvPicPr>
            <a:picLocks noChangeAspect="1"/>
          </p:cNvPicPr>
          <p:nvPr/>
        </p:nvPicPr>
        <p:blipFill>
          <a:blip r:embed="rId2"/>
          <a:stretch>
            <a:fillRect/>
          </a:stretch>
        </p:blipFill>
        <p:spPr>
          <a:xfrm>
            <a:off x="4645152" y="2039112"/>
            <a:ext cx="4002836" cy="3226676"/>
          </a:xfrm>
          <a:prstGeom prst="rect">
            <a:avLst/>
          </a:prstGeom>
        </p:spPr>
      </p:pic>
    </p:spTree>
    <p:extLst>
      <p:ext uri="{BB962C8B-B14F-4D97-AF65-F5344CB8AC3E}">
        <p14:creationId xmlns:p14="http://schemas.microsoft.com/office/powerpoint/2010/main" val="4287731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1045158"/>
          </a:xfrm>
        </p:spPr>
        <p:txBody>
          <a:bodyPr/>
          <a:lstStyle/>
          <a:p>
            <a:pPr algn="l"/>
            <a:r>
              <a:rPr lang="en-US" sz="2800" dirty="0">
                <a:solidFill>
                  <a:srgbClr val="7D260E"/>
                </a:solidFill>
              </a:rPr>
              <a:t>Antidotes or alternate ways of showing up:</a:t>
            </a:r>
          </a:p>
        </p:txBody>
      </p:sp>
      <p:sp>
        <p:nvSpPr>
          <p:cNvPr id="3" name="Content Placeholder 2"/>
          <p:cNvSpPr>
            <a:spLocks noGrp="1"/>
          </p:cNvSpPr>
          <p:nvPr>
            <p:ph sz="quarter" idx="13"/>
          </p:nvPr>
        </p:nvSpPr>
        <p:spPr>
          <a:xfrm>
            <a:off x="841247" y="1363768"/>
            <a:ext cx="4470285" cy="5077183"/>
          </a:xfrm>
        </p:spPr>
        <p:txBody>
          <a:bodyPr>
            <a:normAutofit fontScale="92500" lnSpcReduction="20000"/>
          </a:bodyPr>
          <a:lstStyle/>
          <a:p>
            <a:r>
              <a:rPr lang="en-US" dirty="0"/>
              <a:t>Understand that structure should support creativity and learning</a:t>
            </a:r>
          </a:p>
          <a:p>
            <a:r>
              <a:rPr lang="en-US" dirty="0"/>
              <a:t>Understand and make transparent the link between defensiveness and fear (of losing power, face, comfort, privilege)</a:t>
            </a:r>
          </a:p>
          <a:p>
            <a:r>
              <a:rPr lang="en-US" dirty="0"/>
              <a:t>Work on your own defensiveness; dig into what you are defending against</a:t>
            </a:r>
          </a:p>
          <a:p>
            <a:r>
              <a:rPr lang="en-US" dirty="0"/>
              <a:t>Name defensiveness as a problem when it is one</a:t>
            </a:r>
          </a:p>
          <a:p>
            <a:r>
              <a:rPr lang="en-US" dirty="0"/>
              <a:t>Give people credit for handling more than you think they can</a:t>
            </a:r>
          </a:p>
          <a:p>
            <a:r>
              <a:rPr lang="en-US" dirty="0"/>
              <a:t>Talk about the ways defensiveness gets in the way of creativity</a:t>
            </a:r>
          </a:p>
          <a:p>
            <a:r>
              <a:rPr lang="en-US" dirty="0"/>
              <a:t>Support yourself and others to avoid taking things personally</a:t>
            </a:r>
          </a:p>
          <a:p>
            <a:endParaRPr lang="en-US" dirty="0"/>
          </a:p>
        </p:txBody>
      </p:sp>
      <p:pic>
        <p:nvPicPr>
          <p:cNvPr id="6" name="Picture 5" descr="thank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7276" y="1487740"/>
            <a:ext cx="2997200" cy="3898900"/>
          </a:xfrm>
          <a:prstGeom prst="rect">
            <a:avLst/>
          </a:prstGeom>
        </p:spPr>
      </p:pic>
    </p:spTree>
    <p:extLst>
      <p:ext uri="{BB962C8B-B14F-4D97-AF65-F5344CB8AC3E}">
        <p14:creationId xmlns:p14="http://schemas.microsoft.com/office/powerpoint/2010/main" val="1766005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479" y="3672114"/>
            <a:ext cx="8810172" cy="2739211"/>
          </a:xfrm>
          <a:prstGeom prst="rect">
            <a:avLst/>
          </a:prstGeom>
          <a:noFill/>
        </p:spPr>
        <p:txBody>
          <a:bodyPr wrap="square" rtlCol="0">
            <a:spAutoFit/>
          </a:bodyPr>
          <a:lstStyle/>
          <a:p>
            <a:pPr algn="ctr"/>
            <a:r>
              <a:rPr lang="en-US" sz="3200" b="1" dirty="0">
                <a:solidFill>
                  <a:schemeClr val="tx2">
                    <a:lumMod val="50000"/>
                    <a:lumOff val="50000"/>
                  </a:schemeClr>
                </a:solidFill>
              </a:rPr>
              <a:t>RESOURCES</a:t>
            </a:r>
          </a:p>
          <a:p>
            <a:pPr algn="ctr"/>
            <a:endParaRPr lang="en-US" sz="3200" b="1" dirty="0">
              <a:solidFill>
                <a:schemeClr val="tx2">
                  <a:lumMod val="50000"/>
                  <a:lumOff val="50000"/>
                </a:schemeClr>
              </a:solidFill>
            </a:endParaRPr>
          </a:p>
          <a:p>
            <a:pPr algn="ctr"/>
            <a:r>
              <a:rPr lang="en-US" dirty="0"/>
              <a:t>SURJ Political Ed Site - </a:t>
            </a:r>
            <a:r>
              <a:rPr lang="en-US" dirty="0">
                <a:hlinkClick r:id="rId2"/>
              </a:rPr>
              <a:t>https://surjpoliticaledsite.weebly.com/white-supremacy-culture.html</a:t>
            </a:r>
            <a:endParaRPr lang="en-US" dirty="0"/>
          </a:p>
          <a:p>
            <a:pPr algn="ctr"/>
            <a:endParaRPr lang="en-US" dirty="0"/>
          </a:p>
          <a:p>
            <a:pPr algn="ctr"/>
            <a:r>
              <a:rPr lang="en-US" dirty="0"/>
              <a:t>Dismantling Racism Workbook – </a:t>
            </a:r>
            <a:r>
              <a:rPr lang="en-US" dirty="0" err="1"/>
              <a:t>dRworksbook</a:t>
            </a:r>
            <a:endParaRPr lang="en-US" dirty="0"/>
          </a:p>
          <a:p>
            <a:pPr algn="ctr"/>
            <a:r>
              <a:rPr lang="en-US" dirty="0">
                <a:hlinkClick r:id="rId3"/>
              </a:rPr>
              <a:t>http://www.dismantlingracism.org/</a:t>
            </a:r>
            <a:endParaRPr lang="en-US" dirty="0"/>
          </a:p>
          <a:p>
            <a:endParaRPr lang="en-US" dirty="0"/>
          </a:p>
          <a:p>
            <a:endParaRPr lang="en-US" dirty="0"/>
          </a:p>
        </p:txBody>
      </p:sp>
      <p:pic>
        <p:nvPicPr>
          <p:cNvPr id="4" name="Picture 3">
            <a:extLst>
              <a:ext uri="{FF2B5EF4-FFF2-40B4-BE49-F238E27FC236}">
                <a16:creationId xmlns:a16="http://schemas.microsoft.com/office/drawing/2014/main" id="{8812C40C-0206-4742-B45E-43C99E8D1A8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402562" y="0"/>
            <a:ext cx="4156364" cy="4156364"/>
          </a:xfrm>
          <a:prstGeom prst="rect">
            <a:avLst/>
          </a:prstGeom>
        </p:spPr>
      </p:pic>
    </p:spTree>
    <p:extLst>
      <p:ext uri="{BB962C8B-B14F-4D97-AF65-F5344CB8AC3E}">
        <p14:creationId xmlns:p14="http://schemas.microsoft.com/office/powerpoint/2010/main" val="1818597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1045158"/>
          </a:xfrm>
        </p:spPr>
        <p:txBody>
          <a:bodyPr/>
          <a:lstStyle/>
          <a:p>
            <a:pPr algn="l"/>
            <a:r>
              <a:rPr lang="en-US" sz="3600" dirty="0">
                <a:solidFill>
                  <a:srgbClr val="7D260E"/>
                </a:solidFill>
              </a:rPr>
              <a:t>Either/or thinking shows up as</a:t>
            </a:r>
          </a:p>
        </p:txBody>
      </p:sp>
      <p:sp>
        <p:nvSpPr>
          <p:cNvPr id="3" name="Content Placeholder 2"/>
          <p:cNvSpPr>
            <a:spLocks noGrp="1"/>
          </p:cNvSpPr>
          <p:nvPr>
            <p:ph sz="quarter" idx="13"/>
          </p:nvPr>
        </p:nvSpPr>
        <p:spPr>
          <a:xfrm>
            <a:off x="841248" y="1363768"/>
            <a:ext cx="3657600" cy="5077183"/>
          </a:xfrm>
        </p:spPr>
        <p:txBody>
          <a:bodyPr>
            <a:normAutofit lnSpcReduction="10000"/>
          </a:bodyPr>
          <a:lstStyle/>
          <a:p>
            <a:r>
              <a:rPr lang="en-US" dirty="0"/>
              <a:t>Good/bad, right/wrong, with us/against us</a:t>
            </a:r>
          </a:p>
          <a:p>
            <a:r>
              <a:rPr lang="en-US" dirty="0"/>
              <a:t>Closely linked to perfectionism</a:t>
            </a:r>
          </a:p>
          <a:p>
            <a:r>
              <a:rPr lang="en-US" dirty="0"/>
              <a:t>Inability to consider both/and or nuance</a:t>
            </a:r>
          </a:p>
          <a:p>
            <a:r>
              <a:rPr lang="en-US" dirty="0"/>
              <a:t>Trying to make complex things simple</a:t>
            </a:r>
          </a:p>
          <a:p>
            <a:r>
              <a:rPr lang="en-US" dirty="0"/>
              <a:t>Conflict and increased sense of (imposed) urgency </a:t>
            </a:r>
          </a:p>
          <a:p>
            <a:r>
              <a:rPr lang="en-US" dirty="0"/>
              <a:t>Misuse of power by those with an agenda who think they are ‘right’</a:t>
            </a:r>
          </a:p>
          <a:p>
            <a:endParaRPr lang="en-US" dirty="0"/>
          </a:p>
        </p:txBody>
      </p:sp>
      <p:pic>
        <p:nvPicPr>
          <p:cNvPr id="6" name="Picture 5" descr="illusion-of-free-choice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9951" y="2106666"/>
            <a:ext cx="4114674" cy="3332886"/>
          </a:xfrm>
          <a:prstGeom prst="rect">
            <a:avLst/>
          </a:prstGeom>
        </p:spPr>
      </p:pic>
    </p:spTree>
    <p:extLst>
      <p:ext uri="{BB962C8B-B14F-4D97-AF65-F5344CB8AC3E}">
        <p14:creationId xmlns:p14="http://schemas.microsoft.com/office/powerpoint/2010/main" val="1420603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969" y="436563"/>
            <a:ext cx="8647619" cy="1045158"/>
          </a:xfrm>
        </p:spPr>
        <p:txBody>
          <a:bodyPr/>
          <a:lstStyle/>
          <a:p>
            <a:pPr algn="l"/>
            <a:r>
              <a:rPr lang="en-US" sz="2400" dirty="0">
                <a:solidFill>
                  <a:srgbClr val="7D260E"/>
                </a:solidFill>
              </a:rPr>
              <a:t>Name a time you participated in either/or thinking. What were the consequences? What are some antidotes to either/or thinking?</a:t>
            </a:r>
          </a:p>
        </p:txBody>
      </p:sp>
      <p:sp>
        <p:nvSpPr>
          <p:cNvPr id="3" name="Content Placeholder 2"/>
          <p:cNvSpPr>
            <a:spLocks noGrp="1"/>
          </p:cNvSpPr>
          <p:nvPr>
            <p:ph sz="quarter" idx="13"/>
          </p:nvPr>
        </p:nvSpPr>
        <p:spPr>
          <a:xfrm>
            <a:off x="841248" y="1363768"/>
            <a:ext cx="3657600" cy="5077183"/>
          </a:xfrm>
        </p:spPr>
        <p:txBody>
          <a:bodyPr>
            <a:normAutofit lnSpcReduction="10000"/>
          </a:bodyPr>
          <a:lstStyle/>
          <a:p>
            <a:r>
              <a:rPr lang="en-US" dirty="0"/>
              <a:t>Good/bad, right/wrong, with us/against us</a:t>
            </a:r>
          </a:p>
          <a:p>
            <a:r>
              <a:rPr lang="en-US" dirty="0"/>
              <a:t>Closely linked to perfectionism</a:t>
            </a:r>
          </a:p>
          <a:p>
            <a:r>
              <a:rPr lang="en-US" dirty="0"/>
              <a:t>Inability to consider both/and or nuance</a:t>
            </a:r>
          </a:p>
          <a:p>
            <a:r>
              <a:rPr lang="en-US" dirty="0"/>
              <a:t>Trying to make complex things simple</a:t>
            </a:r>
          </a:p>
          <a:p>
            <a:r>
              <a:rPr lang="en-US" dirty="0"/>
              <a:t>Conflict and increased sense of (imposed) urgency </a:t>
            </a:r>
          </a:p>
          <a:p>
            <a:r>
              <a:rPr lang="en-US" dirty="0"/>
              <a:t>Misuse of power by those with an agenda who think they are ‘right’</a:t>
            </a:r>
          </a:p>
          <a:p>
            <a:endParaRPr lang="en-US" dirty="0"/>
          </a:p>
        </p:txBody>
      </p:sp>
      <p:pic>
        <p:nvPicPr>
          <p:cNvPr id="6" name="Picture 5" descr="illusion-of-free-choice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9951" y="2106666"/>
            <a:ext cx="4114674" cy="3332886"/>
          </a:xfrm>
          <a:prstGeom prst="rect">
            <a:avLst/>
          </a:prstGeom>
        </p:spPr>
      </p:pic>
    </p:spTree>
    <p:extLst>
      <p:ext uri="{BB962C8B-B14F-4D97-AF65-F5344CB8AC3E}">
        <p14:creationId xmlns:p14="http://schemas.microsoft.com/office/powerpoint/2010/main" val="1907690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969" y="436563"/>
            <a:ext cx="8647619" cy="1045158"/>
          </a:xfrm>
        </p:spPr>
        <p:txBody>
          <a:bodyPr/>
          <a:lstStyle/>
          <a:p>
            <a:pPr algn="l"/>
            <a:r>
              <a:rPr lang="en-US" sz="2400" dirty="0">
                <a:solidFill>
                  <a:srgbClr val="7D260E"/>
                </a:solidFill>
              </a:rPr>
              <a:t>Some antidotes to either/or thinking </a:t>
            </a:r>
            <a:r>
              <a:rPr lang="is-IS" sz="2400" dirty="0">
                <a:solidFill>
                  <a:srgbClr val="7D260E"/>
                </a:solidFill>
              </a:rPr>
              <a:t>…</a:t>
            </a:r>
            <a:endParaRPr lang="en-US" sz="2400" dirty="0">
              <a:solidFill>
                <a:srgbClr val="7D260E"/>
              </a:solidFill>
            </a:endParaRPr>
          </a:p>
        </p:txBody>
      </p:sp>
      <p:sp>
        <p:nvSpPr>
          <p:cNvPr id="3" name="Content Placeholder 2"/>
          <p:cNvSpPr>
            <a:spLocks noGrp="1"/>
          </p:cNvSpPr>
          <p:nvPr>
            <p:ph sz="quarter" idx="13"/>
          </p:nvPr>
        </p:nvSpPr>
        <p:spPr>
          <a:xfrm>
            <a:off x="579199" y="1363768"/>
            <a:ext cx="3657600" cy="5077183"/>
          </a:xfrm>
        </p:spPr>
        <p:txBody>
          <a:bodyPr>
            <a:normAutofit fontScale="85000" lnSpcReduction="20000"/>
          </a:bodyPr>
          <a:lstStyle/>
          <a:p>
            <a:r>
              <a:rPr lang="en-US" dirty="0"/>
              <a:t>Notice when it shows up in our talk with each other and push for a wider range of alternatives</a:t>
            </a:r>
          </a:p>
          <a:p>
            <a:r>
              <a:rPr lang="en-US" dirty="0"/>
              <a:t>Notice when a sense of urgency arises and make space for moving more slowly and thoughtfully </a:t>
            </a:r>
          </a:p>
          <a:p>
            <a:r>
              <a:rPr lang="en-US" dirty="0"/>
              <a:t>Take a break so we can think more creatively</a:t>
            </a:r>
          </a:p>
          <a:p>
            <a:r>
              <a:rPr lang="en-US" dirty="0"/>
              <a:t>Avoid making decisions under extreme pressure (and plan for how to do that ahead of time)</a:t>
            </a:r>
          </a:p>
          <a:p>
            <a:r>
              <a:rPr lang="en-US" dirty="0"/>
              <a:t>Consider a range of options and pick one knowing that it could be the wrong one (avoid “one right way” thinking)</a:t>
            </a:r>
          </a:p>
          <a:p>
            <a:r>
              <a:rPr lang="en-US" dirty="0"/>
              <a:t>Remember to have a sense of humor</a:t>
            </a:r>
          </a:p>
          <a:p>
            <a:endParaRPr lang="en-US" dirty="0"/>
          </a:p>
        </p:txBody>
      </p:sp>
      <p:pic>
        <p:nvPicPr>
          <p:cNvPr id="8" name="Picture 7" descr="flipchart plann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9647" y="2069414"/>
            <a:ext cx="4539941" cy="2537026"/>
          </a:xfrm>
          <a:prstGeom prst="rect">
            <a:avLst/>
          </a:prstGeom>
        </p:spPr>
      </p:pic>
    </p:spTree>
    <p:extLst>
      <p:ext uri="{BB962C8B-B14F-4D97-AF65-F5344CB8AC3E}">
        <p14:creationId xmlns:p14="http://schemas.microsoft.com/office/powerpoint/2010/main" val="3019660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eassuring-white-peop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4096" y="1955468"/>
            <a:ext cx="4838070" cy="3699263"/>
          </a:xfrm>
          <a:prstGeom prst="rect">
            <a:avLst/>
          </a:prstGeom>
        </p:spPr>
      </p:pic>
      <p:sp>
        <p:nvSpPr>
          <p:cNvPr id="2" name="Title 1"/>
          <p:cNvSpPr>
            <a:spLocks noGrp="1"/>
          </p:cNvSpPr>
          <p:nvPr>
            <p:ph type="title"/>
          </p:nvPr>
        </p:nvSpPr>
        <p:spPr>
          <a:xfrm>
            <a:off x="551280" y="436563"/>
            <a:ext cx="8041440" cy="1045158"/>
          </a:xfrm>
        </p:spPr>
        <p:txBody>
          <a:bodyPr/>
          <a:lstStyle/>
          <a:p>
            <a:pPr algn="l"/>
            <a:r>
              <a:rPr lang="en-US" sz="3600" dirty="0">
                <a:solidFill>
                  <a:srgbClr val="7D260E"/>
                </a:solidFill>
              </a:rPr>
              <a:t>Right to comfort shows up as</a:t>
            </a:r>
          </a:p>
        </p:txBody>
      </p:sp>
      <p:sp>
        <p:nvSpPr>
          <p:cNvPr id="3" name="Content Placeholder 2"/>
          <p:cNvSpPr>
            <a:spLocks noGrp="1"/>
          </p:cNvSpPr>
          <p:nvPr>
            <p:ph sz="quarter" idx="13"/>
          </p:nvPr>
        </p:nvSpPr>
        <p:spPr>
          <a:xfrm>
            <a:off x="586223" y="1363768"/>
            <a:ext cx="3657600" cy="5077183"/>
          </a:xfrm>
        </p:spPr>
        <p:txBody>
          <a:bodyPr>
            <a:normAutofit fontScale="85000" lnSpcReduction="10000"/>
          </a:bodyPr>
          <a:lstStyle/>
          <a:p>
            <a:r>
              <a:rPr lang="en-US" dirty="0"/>
              <a:t>Believing we have a right to emotional and psychic safety</a:t>
            </a:r>
          </a:p>
          <a:p>
            <a:r>
              <a:rPr lang="en-US" dirty="0"/>
              <a:t>Blaming whoever is making us uncomfortable rather than focusing on the problem being named</a:t>
            </a:r>
          </a:p>
          <a:p>
            <a:r>
              <a:rPr lang="en-US" dirty="0"/>
              <a:t>Equating our experience of unfairness with systemic racism</a:t>
            </a:r>
          </a:p>
          <a:p>
            <a:r>
              <a:rPr lang="en-US" dirty="0"/>
              <a:t>Expecting the world to be fair (for and to us)</a:t>
            </a:r>
          </a:p>
          <a:p>
            <a:r>
              <a:rPr lang="en-US" dirty="0"/>
              <a:t>Expecting our feelings and questions to be addressed in our time frame and on our terms so that we can feel better quickly</a:t>
            </a:r>
          </a:p>
          <a:p>
            <a:r>
              <a:rPr lang="en-US" dirty="0"/>
              <a:t>Expecting to be reassured when we are uncomfortable</a:t>
            </a:r>
          </a:p>
          <a:p>
            <a:pPr marL="0" indent="0">
              <a:buNone/>
            </a:pPr>
            <a:endParaRPr lang="en-US" dirty="0"/>
          </a:p>
        </p:txBody>
      </p:sp>
    </p:spTree>
    <p:extLst>
      <p:ext uri="{BB962C8B-B14F-4D97-AF65-F5344CB8AC3E}">
        <p14:creationId xmlns:p14="http://schemas.microsoft.com/office/powerpoint/2010/main" val="1509725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eassuring-white-peop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4096" y="1955468"/>
            <a:ext cx="4838070" cy="3699263"/>
          </a:xfrm>
          <a:prstGeom prst="rect">
            <a:avLst/>
          </a:prstGeom>
        </p:spPr>
      </p:pic>
      <p:sp>
        <p:nvSpPr>
          <p:cNvPr id="2" name="Title 1"/>
          <p:cNvSpPr>
            <a:spLocks noGrp="1"/>
          </p:cNvSpPr>
          <p:nvPr>
            <p:ph type="title"/>
          </p:nvPr>
        </p:nvSpPr>
        <p:spPr>
          <a:xfrm>
            <a:off x="551280" y="436563"/>
            <a:ext cx="8041440" cy="1045158"/>
          </a:xfrm>
        </p:spPr>
        <p:txBody>
          <a:bodyPr/>
          <a:lstStyle/>
          <a:p>
            <a:pPr algn="l"/>
            <a:r>
              <a:rPr lang="en-US" sz="2400" dirty="0">
                <a:solidFill>
                  <a:srgbClr val="7D260E"/>
                </a:solidFill>
              </a:rPr>
              <a:t>How have you seen right to comfort show up? In yourself? In others? What are some antidotes to right to comfort?</a:t>
            </a:r>
            <a:br>
              <a:rPr lang="en-US" sz="2400" dirty="0">
                <a:solidFill>
                  <a:srgbClr val="7D260E"/>
                </a:solidFill>
              </a:rPr>
            </a:br>
            <a:endParaRPr lang="en-US" sz="2400" dirty="0">
              <a:solidFill>
                <a:srgbClr val="7D260E"/>
              </a:solidFill>
            </a:endParaRPr>
          </a:p>
        </p:txBody>
      </p:sp>
      <p:sp>
        <p:nvSpPr>
          <p:cNvPr id="3" name="Content Placeholder 2"/>
          <p:cNvSpPr>
            <a:spLocks noGrp="1"/>
          </p:cNvSpPr>
          <p:nvPr>
            <p:ph sz="quarter" idx="13"/>
          </p:nvPr>
        </p:nvSpPr>
        <p:spPr>
          <a:xfrm>
            <a:off x="586223" y="1363768"/>
            <a:ext cx="3657600" cy="5077183"/>
          </a:xfrm>
        </p:spPr>
        <p:txBody>
          <a:bodyPr>
            <a:normAutofit fontScale="85000" lnSpcReduction="10000"/>
          </a:bodyPr>
          <a:lstStyle/>
          <a:p>
            <a:r>
              <a:rPr lang="en-US" dirty="0"/>
              <a:t>Believing we have a right to emotional and psychic safety</a:t>
            </a:r>
          </a:p>
          <a:p>
            <a:r>
              <a:rPr lang="en-US" dirty="0"/>
              <a:t>Blaming whoever is making us uncomfortable rather than focusing on the problem being named</a:t>
            </a:r>
          </a:p>
          <a:p>
            <a:r>
              <a:rPr lang="en-US" dirty="0"/>
              <a:t>Equating our experience of unfairness with systemic racism</a:t>
            </a:r>
          </a:p>
          <a:p>
            <a:r>
              <a:rPr lang="en-US" dirty="0"/>
              <a:t>Expecting the world to be fair (for and to us)</a:t>
            </a:r>
          </a:p>
          <a:p>
            <a:r>
              <a:rPr lang="en-US" dirty="0"/>
              <a:t>Expecting our feelings and questions to be addressed in our time frame and on our terms so that we can feel better quickly</a:t>
            </a:r>
          </a:p>
          <a:p>
            <a:r>
              <a:rPr lang="en-US" dirty="0"/>
              <a:t>Expecting to be reassured when we are uncomfortable</a:t>
            </a:r>
          </a:p>
          <a:p>
            <a:pPr marL="0" indent="0">
              <a:buNone/>
            </a:pPr>
            <a:endParaRPr lang="en-US" dirty="0"/>
          </a:p>
        </p:txBody>
      </p:sp>
    </p:spTree>
    <p:extLst>
      <p:ext uri="{BB962C8B-B14F-4D97-AF65-F5344CB8AC3E}">
        <p14:creationId xmlns:p14="http://schemas.microsoft.com/office/powerpoint/2010/main" val="1945375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1045158"/>
          </a:xfrm>
        </p:spPr>
        <p:txBody>
          <a:bodyPr/>
          <a:lstStyle/>
          <a:p>
            <a:pPr algn="l"/>
            <a:r>
              <a:rPr lang="en-US" sz="2800" dirty="0">
                <a:solidFill>
                  <a:srgbClr val="7D260E"/>
                </a:solidFill>
              </a:rPr>
              <a:t>Some antidotes to right to comfort are </a:t>
            </a:r>
            <a:r>
              <a:rPr lang="is-IS" sz="2800" dirty="0">
                <a:solidFill>
                  <a:srgbClr val="7D260E"/>
                </a:solidFill>
              </a:rPr>
              <a:t>…</a:t>
            </a:r>
            <a:br>
              <a:rPr lang="en-US" sz="2800" dirty="0">
                <a:solidFill>
                  <a:srgbClr val="7D260E"/>
                </a:solidFill>
              </a:rPr>
            </a:br>
            <a:endParaRPr lang="en-US" sz="2800" dirty="0">
              <a:solidFill>
                <a:srgbClr val="7D260E"/>
              </a:solidFill>
            </a:endParaRPr>
          </a:p>
        </p:txBody>
      </p:sp>
      <p:sp>
        <p:nvSpPr>
          <p:cNvPr id="3" name="Content Placeholder 2"/>
          <p:cNvSpPr>
            <a:spLocks noGrp="1"/>
          </p:cNvSpPr>
          <p:nvPr>
            <p:ph sz="quarter" idx="13"/>
          </p:nvPr>
        </p:nvSpPr>
        <p:spPr>
          <a:xfrm>
            <a:off x="586223" y="1363768"/>
            <a:ext cx="3657600" cy="5077183"/>
          </a:xfrm>
        </p:spPr>
        <p:txBody>
          <a:bodyPr>
            <a:normAutofit fontScale="85000" lnSpcReduction="10000"/>
          </a:bodyPr>
          <a:lstStyle/>
          <a:p>
            <a:r>
              <a:rPr lang="en-US" dirty="0"/>
              <a:t>Understanding that discomfort is at the root of all growth and learning</a:t>
            </a:r>
          </a:p>
          <a:p>
            <a:r>
              <a:rPr lang="en-US" dirty="0"/>
              <a:t>Welcome it as much as we can</a:t>
            </a:r>
          </a:p>
          <a:p>
            <a:r>
              <a:rPr lang="en-US" dirty="0"/>
              <a:t>Talk to a trusted friend (who we know is ready and able to hold what we are feeling)</a:t>
            </a:r>
          </a:p>
          <a:p>
            <a:r>
              <a:rPr lang="en-US" dirty="0"/>
              <a:t>Separate our feelings from what we do with our feelings (there are no wrong feelings); focus on thoughtful action</a:t>
            </a:r>
          </a:p>
          <a:p>
            <a:r>
              <a:rPr lang="en-US" dirty="0"/>
              <a:t>Avoid taking things personally; remember it is not about us</a:t>
            </a:r>
          </a:p>
          <a:p>
            <a:r>
              <a:rPr lang="en-US" dirty="0"/>
              <a:t>Take responsibility for our feelings</a:t>
            </a:r>
          </a:p>
          <a:p>
            <a:pPr marL="0" indent="0">
              <a:buNone/>
            </a:pPr>
            <a:endParaRPr lang="en-US" dirty="0"/>
          </a:p>
        </p:txBody>
      </p:sp>
      <p:pic>
        <p:nvPicPr>
          <p:cNvPr id="4" name="Picture 3" descr="imag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0193" y="1591747"/>
            <a:ext cx="3266010" cy="3815579"/>
          </a:xfrm>
          <a:prstGeom prst="rect">
            <a:avLst/>
          </a:prstGeom>
        </p:spPr>
      </p:pic>
    </p:spTree>
    <p:extLst>
      <p:ext uri="{BB962C8B-B14F-4D97-AF65-F5344CB8AC3E}">
        <p14:creationId xmlns:p14="http://schemas.microsoft.com/office/powerpoint/2010/main" val="3965524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71" y="436563"/>
            <a:ext cx="8752115" cy="1442674"/>
          </a:xfrm>
        </p:spPr>
        <p:txBody>
          <a:bodyPr/>
          <a:lstStyle/>
          <a:p>
            <a:r>
              <a:rPr lang="en-US" sz="3200" dirty="0"/>
              <a:t>Now pick one from the list and have a conversation about how it shows up and </a:t>
            </a:r>
            <a:r>
              <a:rPr lang="en-US" sz="3200"/>
              <a:t>possible antidotes.</a:t>
            </a:r>
            <a:endParaRPr lang="en-US" sz="3600" dirty="0"/>
          </a:p>
        </p:txBody>
      </p:sp>
      <p:sp>
        <p:nvSpPr>
          <p:cNvPr id="3" name="Content Placeholder 2"/>
          <p:cNvSpPr>
            <a:spLocks noGrp="1"/>
          </p:cNvSpPr>
          <p:nvPr>
            <p:ph sz="quarter" idx="13"/>
          </p:nvPr>
        </p:nvSpPr>
        <p:spPr/>
        <p:txBody>
          <a:bodyPr>
            <a:normAutofit/>
          </a:bodyPr>
          <a:lstStyle/>
          <a:p>
            <a:r>
              <a:rPr lang="en-US" dirty="0"/>
              <a:t>A sense of urgency</a:t>
            </a:r>
          </a:p>
          <a:p>
            <a:r>
              <a:rPr lang="en-US" dirty="0"/>
              <a:t>Perfectionism</a:t>
            </a:r>
          </a:p>
          <a:p>
            <a:r>
              <a:rPr lang="en-US" dirty="0"/>
              <a:t>Quantity over quality</a:t>
            </a:r>
          </a:p>
          <a:p>
            <a:r>
              <a:rPr lang="en-US" dirty="0"/>
              <a:t>Worship of the written word</a:t>
            </a:r>
          </a:p>
          <a:p>
            <a:r>
              <a:rPr lang="en-US" dirty="0"/>
              <a:t>Belief in only one right way</a:t>
            </a:r>
          </a:p>
        </p:txBody>
      </p:sp>
      <p:sp>
        <p:nvSpPr>
          <p:cNvPr id="5" name="Content Placeholder 4"/>
          <p:cNvSpPr>
            <a:spLocks noGrp="1"/>
          </p:cNvSpPr>
          <p:nvPr>
            <p:ph sz="quarter" idx="14"/>
          </p:nvPr>
        </p:nvSpPr>
        <p:spPr/>
        <p:txBody>
          <a:bodyPr/>
          <a:lstStyle/>
          <a:p>
            <a:r>
              <a:rPr lang="en-US" dirty="0"/>
              <a:t>Paternalism</a:t>
            </a:r>
          </a:p>
          <a:p>
            <a:r>
              <a:rPr lang="en-US" dirty="0"/>
              <a:t>Power hoarding</a:t>
            </a:r>
          </a:p>
          <a:p>
            <a:r>
              <a:rPr lang="en-US" dirty="0"/>
              <a:t>Fear of open conflict</a:t>
            </a:r>
          </a:p>
          <a:p>
            <a:r>
              <a:rPr lang="en-US" dirty="0"/>
              <a:t>Individualism</a:t>
            </a:r>
          </a:p>
          <a:p>
            <a:r>
              <a:rPr lang="en-US" dirty="0"/>
              <a:t>Belief that I’m the only one (who can do this right)</a:t>
            </a:r>
          </a:p>
          <a:p>
            <a:r>
              <a:rPr lang="en-US" dirty="0"/>
              <a:t>Belief that progress is more, bigger</a:t>
            </a:r>
          </a:p>
          <a:p>
            <a:r>
              <a:rPr lang="en-US" dirty="0"/>
              <a:t>Belief in objectivity</a:t>
            </a:r>
          </a:p>
          <a:p>
            <a:pPr marL="0" indent="0">
              <a:buNone/>
            </a:pPr>
            <a:endParaRPr lang="en-US" dirty="0"/>
          </a:p>
        </p:txBody>
      </p:sp>
    </p:spTree>
    <p:extLst>
      <p:ext uri="{BB962C8B-B14F-4D97-AF65-F5344CB8AC3E}">
        <p14:creationId xmlns:p14="http://schemas.microsoft.com/office/powerpoint/2010/main" val="1805954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415" y="1799771"/>
            <a:ext cx="2819400" cy="1765300"/>
          </a:xfrm>
          <a:prstGeom prst="rect">
            <a:avLst/>
          </a:prstGeom>
        </p:spPr>
      </p:pic>
      <p:sp>
        <p:nvSpPr>
          <p:cNvPr id="5" name="TextBox 4"/>
          <p:cNvSpPr txBox="1"/>
          <p:nvPr/>
        </p:nvSpPr>
        <p:spPr>
          <a:xfrm>
            <a:off x="3410857" y="116115"/>
            <a:ext cx="5181600" cy="6555641"/>
          </a:xfrm>
          <a:prstGeom prst="rect">
            <a:avLst/>
          </a:prstGeom>
          <a:noFill/>
        </p:spPr>
        <p:txBody>
          <a:bodyPr wrap="square" rtlCol="0">
            <a:spAutoFit/>
          </a:bodyPr>
          <a:lstStyle/>
          <a:p>
            <a:r>
              <a:rPr lang="en-US" sz="2800" b="1" cap="all" dirty="0">
                <a:solidFill>
                  <a:schemeClr val="tx2">
                    <a:lumMod val="75000"/>
                    <a:lumOff val="25000"/>
                  </a:schemeClr>
                </a:solidFill>
              </a:rPr>
              <a:t>CALLING PEOPLE IN, NOT OUT</a:t>
            </a:r>
            <a:endParaRPr lang="en-US" sz="2800" cap="all" dirty="0">
              <a:solidFill>
                <a:schemeClr val="tx2">
                  <a:lumMod val="75000"/>
                  <a:lumOff val="25000"/>
                </a:schemeClr>
              </a:solidFill>
            </a:endParaRPr>
          </a:p>
          <a:p>
            <a:endParaRPr lang="en-US" sz="2800" b="1" cap="all" dirty="0">
              <a:solidFill>
                <a:schemeClr val="tx2">
                  <a:lumMod val="75000"/>
                  <a:lumOff val="25000"/>
                </a:schemeClr>
              </a:solidFill>
            </a:endParaRPr>
          </a:p>
          <a:p>
            <a:r>
              <a:rPr lang="en-US" sz="2800" b="1" cap="all" dirty="0">
                <a:solidFill>
                  <a:schemeClr val="tx2">
                    <a:lumMod val="75000"/>
                    <a:lumOff val="25000"/>
                  </a:schemeClr>
                </a:solidFill>
              </a:rPr>
              <a:t>ACCOUNTABILITY THROUGH COLLECTIVE ACTION</a:t>
            </a:r>
            <a:br>
              <a:rPr lang="en-US" sz="2800" cap="all" dirty="0">
                <a:solidFill>
                  <a:schemeClr val="tx2">
                    <a:lumMod val="75000"/>
                    <a:lumOff val="25000"/>
                  </a:schemeClr>
                </a:solidFill>
              </a:rPr>
            </a:br>
            <a:endParaRPr lang="en-US" sz="2800" cap="all" dirty="0">
              <a:solidFill>
                <a:schemeClr val="tx2">
                  <a:lumMod val="75000"/>
                  <a:lumOff val="25000"/>
                </a:schemeClr>
              </a:solidFill>
            </a:endParaRPr>
          </a:p>
          <a:p>
            <a:r>
              <a:rPr lang="en-US" sz="2800" b="1" cap="all" dirty="0">
                <a:solidFill>
                  <a:schemeClr val="tx2">
                    <a:lumMod val="75000"/>
                    <a:lumOff val="25000"/>
                  </a:schemeClr>
                </a:solidFill>
              </a:rPr>
              <a:t>TAKE RISKS, MAKE MISTAKES, LEARN, AND KEEP GOING</a:t>
            </a:r>
            <a:br>
              <a:rPr lang="en-US" sz="2800" cap="all" dirty="0">
                <a:solidFill>
                  <a:schemeClr val="tx2">
                    <a:lumMod val="75000"/>
                    <a:lumOff val="25000"/>
                  </a:schemeClr>
                </a:solidFill>
              </a:rPr>
            </a:br>
            <a:endParaRPr lang="en-US" sz="2800" cap="all" dirty="0">
              <a:solidFill>
                <a:schemeClr val="tx2">
                  <a:lumMod val="75000"/>
                  <a:lumOff val="25000"/>
                </a:schemeClr>
              </a:solidFill>
            </a:endParaRPr>
          </a:p>
          <a:p>
            <a:r>
              <a:rPr lang="en-US" sz="2800" b="1" cap="all" dirty="0">
                <a:solidFill>
                  <a:schemeClr val="tx2">
                    <a:lumMod val="75000"/>
                    <a:lumOff val="25000"/>
                  </a:schemeClr>
                </a:solidFill>
              </a:rPr>
              <a:t>ORGANIZE OUT OF MUTUAL INTEREST</a:t>
            </a:r>
            <a:endParaRPr lang="en-US" sz="2800" cap="all" dirty="0">
              <a:solidFill>
                <a:schemeClr val="tx2">
                  <a:lumMod val="75000"/>
                  <a:lumOff val="25000"/>
                </a:schemeClr>
              </a:solidFill>
            </a:endParaRPr>
          </a:p>
          <a:p>
            <a:r>
              <a:rPr lang="en-US" sz="2800" b="1" cap="all" dirty="0">
                <a:solidFill>
                  <a:schemeClr val="tx2">
                    <a:lumMod val="75000"/>
                    <a:lumOff val="25000"/>
                  </a:schemeClr>
                </a:solidFill>
              </a:rPr>
              <a:t>THERE IS ENOUGH FOR ALL</a:t>
            </a:r>
            <a:br>
              <a:rPr lang="en-US" sz="2800" cap="all" dirty="0">
                <a:solidFill>
                  <a:schemeClr val="tx2">
                    <a:lumMod val="75000"/>
                    <a:lumOff val="25000"/>
                  </a:schemeClr>
                </a:solidFill>
              </a:rPr>
            </a:br>
            <a:endParaRPr lang="en-US" sz="2800" cap="all" dirty="0">
              <a:solidFill>
                <a:schemeClr val="tx2">
                  <a:lumMod val="75000"/>
                  <a:lumOff val="25000"/>
                </a:schemeClr>
              </a:solidFill>
            </a:endParaRPr>
          </a:p>
          <a:p>
            <a:r>
              <a:rPr lang="en-US" sz="2800" b="1" cap="all" dirty="0">
                <a:solidFill>
                  <a:schemeClr val="tx2">
                    <a:lumMod val="75000"/>
                    <a:lumOff val="25000"/>
                  </a:schemeClr>
                </a:solidFill>
              </a:rPr>
              <a:t>GROWING IS GOOD</a:t>
            </a:r>
            <a:br>
              <a:rPr lang="en-US" sz="2800" cap="all" dirty="0">
                <a:solidFill>
                  <a:schemeClr val="tx2">
                    <a:lumMod val="75000"/>
                    <a:lumOff val="25000"/>
                  </a:schemeClr>
                </a:solidFill>
              </a:rPr>
            </a:br>
            <a:endParaRPr lang="en-US" sz="2800" cap="all" dirty="0">
              <a:solidFill>
                <a:schemeClr val="tx2">
                  <a:lumMod val="75000"/>
                  <a:lumOff val="25000"/>
                </a:schemeClr>
              </a:solidFill>
            </a:endParaRPr>
          </a:p>
          <a:p>
            <a:r>
              <a:rPr lang="en-US" sz="2800" b="1" cap="all" dirty="0">
                <a:solidFill>
                  <a:schemeClr val="tx2">
                    <a:lumMod val="75000"/>
                    <a:lumOff val="25000"/>
                  </a:schemeClr>
                </a:solidFill>
              </a:rPr>
              <a:t>CENTER CLASS</a:t>
            </a:r>
            <a:endParaRPr lang="en-US" sz="2800" cap="all" dirty="0">
              <a:solidFill>
                <a:schemeClr val="tx2">
                  <a:lumMod val="75000"/>
                  <a:lumOff val="25000"/>
                </a:schemeClr>
              </a:solidFill>
            </a:endParaRPr>
          </a:p>
        </p:txBody>
      </p:sp>
    </p:spTree>
    <p:extLst>
      <p:ext uri="{BB962C8B-B14F-4D97-AF65-F5344CB8AC3E}">
        <p14:creationId xmlns:p14="http://schemas.microsoft.com/office/powerpoint/2010/main" val="1990994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817806"/>
          </a:xfrm>
        </p:spPr>
        <p:txBody>
          <a:bodyPr/>
          <a:lstStyle/>
          <a:p>
            <a:pPr algn="l"/>
            <a:r>
              <a:rPr lang="en-US" sz="3600" dirty="0" err="1"/>
              <a:t>dRworks</a:t>
            </a:r>
            <a:r>
              <a:rPr lang="en-US" sz="3600" dirty="0"/>
              <a:t> Racial Equity Principles</a:t>
            </a:r>
          </a:p>
        </p:txBody>
      </p:sp>
      <p:sp>
        <p:nvSpPr>
          <p:cNvPr id="3" name="Content Placeholder 2"/>
          <p:cNvSpPr>
            <a:spLocks noGrp="1"/>
          </p:cNvSpPr>
          <p:nvPr>
            <p:ph idx="1"/>
          </p:nvPr>
        </p:nvSpPr>
        <p:spPr>
          <a:xfrm>
            <a:off x="551280" y="1449387"/>
            <a:ext cx="8326020" cy="4972050"/>
          </a:xfrm>
        </p:spPr>
        <p:txBody>
          <a:bodyPr>
            <a:normAutofit fontScale="77500" lnSpcReduction="20000"/>
          </a:bodyPr>
          <a:lstStyle/>
          <a:p>
            <a:pPr marL="342900" indent="-342900">
              <a:buFont typeface="+mj-lt"/>
              <a:buAutoNum type="arabicPeriod"/>
            </a:pPr>
            <a:r>
              <a:rPr lang="en-US" b="1" dirty="0">
                <a:latin typeface="Avenir Next" charset="0"/>
                <a:ea typeface="Avenir Next" charset="0"/>
                <a:cs typeface="Avenir Next" charset="0"/>
              </a:rPr>
              <a:t>Know yourself.</a:t>
            </a:r>
          </a:p>
          <a:p>
            <a:pPr marL="342900" indent="-342900">
              <a:buFont typeface="+mj-lt"/>
              <a:buAutoNum type="arabicPeriod"/>
            </a:pPr>
            <a:endParaRPr lang="en-US" b="1" dirty="0">
              <a:latin typeface="Avenir Next" charset="0"/>
              <a:ea typeface="Avenir Next" charset="0"/>
              <a:cs typeface="Avenir Next" charset="0"/>
            </a:endParaRPr>
          </a:p>
          <a:p>
            <a:pPr marL="342900" indent="-342900">
              <a:buFont typeface="+mj-lt"/>
              <a:buAutoNum type="arabicPeriod"/>
            </a:pPr>
            <a:r>
              <a:rPr lang="en-US" b="1" dirty="0">
                <a:latin typeface="Avenir Next" charset="0"/>
                <a:ea typeface="Avenir Next" charset="0"/>
                <a:cs typeface="Avenir Next" charset="0"/>
              </a:rPr>
              <a:t>Work on all three levels.</a:t>
            </a:r>
          </a:p>
          <a:p>
            <a:pPr marL="342900" indent="-342900">
              <a:buFont typeface="+mj-lt"/>
              <a:buAutoNum type="arabicPeriod"/>
            </a:pPr>
            <a:endParaRPr lang="en-US" b="1" dirty="0">
              <a:latin typeface="Avenir Next" charset="0"/>
              <a:ea typeface="Avenir Next" charset="0"/>
              <a:cs typeface="Avenir Next" charset="0"/>
            </a:endParaRPr>
          </a:p>
          <a:p>
            <a:pPr marL="342900" indent="-342900">
              <a:buFont typeface="+mj-lt"/>
              <a:buAutoNum type="arabicPeriod"/>
            </a:pPr>
            <a:r>
              <a:rPr lang="en-US" b="1" dirty="0">
                <a:latin typeface="Avenir Next" charset="0"/>
                <a:ea typeface="Avenir Next" charset="0"/>
                <a:cs typeface="Avenir Next" charset="0"/>
              </a:rPr>
              <a:t>Think and act collectively. </a:t>
            </a:r>
          </a:p>
          <a:p>
            <a:pPr marL="342900" indent="-342900">
              <a:buFont typeface="+mj-lt"/>
              <a:buAutoNum type="arabicPeriod"/>
            </a:pPr>
            <a:endParaRPr lang="en-US" b="1" dirty="0">
              <a:latin typeface="Avenir Next" charset="0"/>
              <a:ea typeface="Avenir Next" charset="0"/>
              <a:cs typeface="Avenir Next" charset="0"/>
            </a:endParaRPr>
          </a:p>
          <a:p>
            <a:pPr marL="342900" indent="-342900">
              <a:buFont typeface="+mj-lt"/>
              <a:buAutoNum type="arabicPeriod"/>
            </a:pPr>
            <a:r>
              <a:rPr lang="en-US" b="1" dirty="0">
                <a:latin typeface="Avenir Next" charset="0"/>
                <a:ea typeface="Avenir Next" charset="0"/>
                <a:cs typeface="Avenir Next" charset="0"/>
              </a:rPr>
              <a:t>Be accountable to principles and to people.</a:t>
            </a:r>
          </a:p>
          <a:p>
            <a:pPr marL="342900" indent="-342900">
              <a:buFont typeface="+mj-lt"/>
              <a:buAutoNum type="arabicPeriod"/>
            </a:pPr>
            <a:endParaRPr lang="en-US" b="1" dirty="0">
              <a:latin typeface="Avenir Next" charset="0"/>
              <a:ea typeface="Avenir Next" charset="0"/>
              <a:cs typeface="Avenir Next" charset="0"/>
            </a:endParaRPr>
          </a:p>
          <a:p>
            <a:pPr marL="342900" indent="-342900">
              <a:buFont typeface="+mj-lt"/>
              <a:buAutoNum type="arabicPeriod"/>
            </a:pPr>
            <a:r>
              <a:rPr lang="en-US" b="1" dirty="0">
                <a:latin typeface="Avenir Next" charset="0"/>
                <a:ea typeface="Avenir Next" charset="0"/>
                <a:cs typeface="Avenir Next" charset="0"/>
              </a:rPr>
              <a:t>Honor and build power on the margins.</a:t>
            </a:r>
          </a:p>
          <a:p>
            <a:pPr marL="342900" indent="-342900">
              <a:buFont typeface="+mj-lt"/>
              <a:buAutoNum type="arabicPeriod"/>
            </a:pPr>
            <a:endParaRPr lang="en-US" b="1" dirty="0">
              <a:latin typeface="Avenir Next" charset="0"/>
              <a:ea typeface="Avenir Next" charset="0"/>
              <a:cs typeface="Avenir Next" charset="0"/>
            </a:endParaRPr>
          </a:p>
          <a:p>
            <a:pPr marL="342900" indent="-342900">
              <a:buFont typeface="+mj-lt"/>
              <a:buAutoNum type="arabicPeriod"/>
            </a:pPr>
            <a:r>
              <a:rPr lang="en-US" b="1" dirty="0">
                <a:latin typeface="Avenir Next" charset="0"/>
                <a:ea typeface="Avenir Next" charset="0"/>
                <a:cs typeface="Avenir Next" charset="0"/>
              </a:rPr>
              <a:t>Transparency.</a:t>
            </a:r>
          </a:p>
          <a:p>
            <a:pPr marL="342900" indent="-342900">
              <a:buFont typeface="+mj-lt"/>
              <a:buAutoNum type="arabicPeriod"/>
            </a:pPr>
            <a:endParaRPr lang="en-US" b="1" dirty="0">
              <a:latin typeface="Avenir Next" charset="0"/>
              <a:ea typeface="Avenir Next" charset="0"/>
              <a:cs typeface="Avenir Next" charset="0"/>
            </a:endParaRPr>
          </a:p>
          <a:p>
            <a:pPr marL="342900" indent="-342900">
              <a:buFont typeface="+mj-lt"/>
              <a:buAutoNum type="arabicPeriod"/>
            </a:pPr>
            <a:r>
              <a:rPr lang="en-US" b="1" dirty="0">
                <a:latin typeface="Avenir Next" charset="0"/>
                <a:ea typeface="Avenir Next" charset="0"/>
                <a:cs typeface="Avenir Next" charset="0"/>
              </a:rPr>
              <a:t>Set explicit goals.</a:t>
            </a:r>
          </a:p>
          <a:p>
            <a:pPr marL="342900" indent="-342900">
              <a:buFont typeface="+mj-lt"/>
              <a:buAutoNum type="arabicPeriod"/>
            </a:pPr>
            <a:endParaRPr lang="en-US" b="1" dirty="0">
              <a:latin typeface="Avenir Next" charset="0"/>
              <a:ea typeface="Avenir Next" charset="0"/>
              <a:cs typeface="Avenir Next" charset="0"/>
            </a:endParaRPr>
          </a:p>
          <a:p>
            <a:pPr marL="342900" indent="-342900">
              <a:buFont typeface="+mj-lt"/>
              <a:buAutoNum type="arabicPeriod"/>
            </a:pPr>
            <a:r>
              <a:rPr lang="en-US" b="1" dirty="0">
                <a:solidFill>
                  <a:schemeClr val="tx2">
                    <a:lumMod val="50000"/>
                    <a:lumOff val="50000"/>
                  </a:schemeClr>
                </a:solidFill>
                <a:latin typeface="Avenir Next" charset="0"/>
                <a:ea typeface="Avenir Next" charset="0"/>
                <a:cs typeface="Avenir Next" charset="0"/>
              </a:rPr>
              <a:t>Use organizing mind and focus on your circle of influence.</a:t>
            </a:r>
          </a:p>
          <a:p>
            <a:pPr marL="342900" indent="-342900">
              <a:buFont typeface="+mj-lt"/>
              <a:buAutoNum type="arabicPeriod"/>
            </a:pPr>
            <a:endParaRPr lang="en-US" b="1" dirty="0">
              <a:latin typeface="Avenir Next" charset="0"/>
              <a:ea typeface="Avenir Next" charset="0"/>
              <a:cs typeface="Avenir Next" charset="0"/>
            </a:endParaRPr>
          </a:p>
          <a:p>
            <a:pPr marL="342900" indent="-342900">
              <a:buFont typeface="+mj-lt"/>
              <a:buAutoNum type="arabicPeriod"/>
            </a:pPr>
            <a:r>
              <a:rPr lang="en-US" b="1" dirty="0">
                <a:latin typeface="Avenir Next" charset="0"/>
                <a:ea typeface="Avenir Next" charset="0"/>
                <a:cs typeface="Avenir Next" charset="0"/>
              </a:rPr>
              <a:t>Take risks and learn from your mistakes.</a:t>
            </a:r>
          </a:p>
          <a:p>
            <a:pPr marL="342900" indent="-342900">
              <a:buFont typeface="+mj-lt"/>
              <a:buAutoNum type="arabicPeriod"/>
            </a:pPr>
            <a:endParaRPr lang="en-US" b="1" dirty="0">
              <a:latin typeface="Avenir Next" charset="0"/>
              <a:ea typeface="Avenir Next" charset="0"/>
              <a:cs typeface="Avenir Next" charset="0"/>
            </a:endParaRPr>
          </a:p>
          <a:p>
            <a:endParaRPr lang="en-US" dirty="0"/>
          </a:p>
        </p:txBody>
      </p:sp>
    </p:spTree>
    <p:extLst>
      <p:ext uri="{BB962C8B-B14F-4D97-AF65-F5344CB8AC3E}">
        <p14:creationId xmlns:p14="http://schemas.microsoft.com/office/powerpoint/2010/main" val="568326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0300" y="2489200"/>
            <a:ext cx="4330700" cy="1879600"/>
          </a:xfrm>
          <a:prstGeom prst="rect">
            <a:avLst/>
          </a:prstGeom>
        </p:spPr>
      </p:pic>
    </p:spTree>
    <p:extLst>
      <p:ext uri="{BB962C8B-B14F-4D97-AF65-F5344CB8AC3E}">
        <p14:creationId xmlns:p14="http://schemas.microsoft.com/office/powerpoint/2010/main" val="1697771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culture?</a:t>
            </a:r>
          </a:p>
        </p:txBody>
      </p:sp>
      <p:sp>
        <p:nvSpPr>
          <p:cNvPr id="3" name="Content Placeholder 2"/>
          <p:cNvSpPr>
            <a:spLocks noGrp="1"/>
          </p:cNvSpPr>
          <p:nvPr>
            <p:ph idx="1"/>
          </p:nvPr>
        </p:nvSpPr>
        <p:spPr/>
        <p:txBody>
          <a:bodyPr/>
          <a:lstStyle/>
          <a:p>
            <a:r>
              <a:rPr lang="en-US" dirty="0"/>
              <a:t>For the purposes of our discussion tonight, we’re going to define culture as the beliefs and values held by a group of people. Another way of thinking about culture is how a group of people define what is “normal” and what is “not normal.”</a:t>
            </a:r>
          </a:p>
        </p:txBody>
      </p:sp>
      <p:pic>
        <p:nvPicPr>
          <p:cNvPr id="5" name="Picture 4" descr="invisible-culture.pn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3144589" y="3755720"/>
            <a:ext cx="3364263" cy="2886826"/>
          </a:xfrm>
          <a:prstGeom prst="rect">
            <a:avLst/>
          </a:prstGeom>
        </p:spPr>
      </p:pic>
    </p:spTree>
    <p:extLst>
      <p:ext uri="{BB962C8B-B14F-4D97-AF65-F5344CB8AC3E}">
        <p14:creationId xmlns:p14="http://schemas.microsoft.com/office/powerpoint/2010/main" val="2067237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873" y="0"/>
            <a:ext cx="4689383" cy="3120571"/>
          </a:xfrm>
          <a:prstGeom prst="rect">
            <a:avLst/>
          </a:prstGeom>
        </p:spPr>
      </p:pic>
      <p:sp>
        <p:nvSpPr>
          <p:cNvPr id="3" name="TextBox 2"/>
          <p:cNvSpPr txBox="1"/>
          <p:nvPr/>
        </p:nvSpPr>
        <p:spPr>
          <a:xfrm>
            <a:off x="73479" y="3672114"/>
            <a:ext cx="8810172" cy="2739211"/>
          </a:xfrm>
          <a:prstGeom prst="rect">
            <a:avLst/>
          </a:prstGeom>
          <a:noFill/>
        </p:spPr>
        <p:txBody>
          <a:bodyPr wrap="square" rtlCol="0">
            <a:spAutoFit/>
          </a:bodyPr>
          <a:lstStyle/>
          <a:p>
            <a:pPr algn="ctr"/>
            <a:r>
              <a:rPr lang="en-US" sz="3200" b="1" dirty="0">
                <a:solidFill>
                  <a:schemeClr val="tx2">
                    <a:lumMod val="50000"/>
                    <a:lumOff val="50000"/>
                  </a:schemeClr>
                </a:solidFill>
              </a:rPr>
              <a:t>RESOURCES</a:t>
            </a:r>
          </a:p>
          <a:p>
            <a:pPr algn="ctr"/>
            <a:endParaRPr lang="en-US" sz="3200" b="1" dirty="0">
              <a:solidFill>
                <a:schemeClr val="tx2">
                  <a:lumMod val="50000"/>
                  <a:lumOff val="50000"/>
                </a:schemeClr>
              </a:solidFill>
            </a:endParaRPr>
          </a:p>
          <a:p>
            <a:pPr algn="ctr"/>
            <a:r>
              <a:rPr lang="en-US" dirty="0"/>
              <a:t>SURJ Political Ed Site - </a:t>
            </a:r>
            <a:r>
              <a:rPr lang="en-US" dirty="0">
                <a:hlinkClick r:id="rId3"/>
              </a:rPr>
              <a:t>https://surjpoliticaledsite.weebly.com/white-supremacy-culture.html</a:t>
            </a:r>
            <a:endParaRPr lang="en-US" dirty="0"/>
          </a:p>
          <a:p>
            <a:pPr algn="ctr"/>
            <a:endParaRPr lang="en-US" dirty="0"/>
          </a:p>
          <a:p>
            <a:pPr algn="ctr"/>
            <a:r>
              <a:rPr lang="en-US" dirty="0"/>
              <a:t>Dismantling Racism Workbook – </a:t>
            </a:r>
            <a:r>
              <a:rPr lang="en-US" dirty="0" err="1"/>
              <a:t>dRworksbook</a:t>
            </a:r>
            <a:endParaRPr lang="en-US" dirty="0"/>
          </a:p>
          <a:p>
            <a:pPr algn="ctr"/>
            <a:r>
              <a:rPr lang="en-US" dirty="0">
                <a:hlinkClick r:id="rId4"/>
              </a:rPr>
              <a:t>http://www.dismantlingracism.org/</a:t>
            </a:r>
            <a:endParaRPr lang="en-US" dirty="0"/>
          </a:p>
          <a:p>
            <a:endParaRPr lang="en-US" dirty="0"/>
          </a:p>
          <a:p>
            <a:endParaRPr lang="en-US" dirty="0"/>
          </a:p>
        </p:txBody>
      </p:sp>
    </p:spTree>
    <p:extLst>
      <p:ext uri="{BB962C8B-B14F-4D97-AF65-F5344CB8AC3E}">
        <p14:creationId xmlns:p14="http://schemas.microsoft.com/office/powerpoint/2010/main" val="384601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a:t>
            </a:r>
          </a:p>
        </p:txBody>
      </p:sp>
      <p:sp>
        <p:nvSpPr>
          <p:cNvPr id="3" name="Content Placeholder 2"/>
          <p:cNvSpPr>
            <a:spLocks noGrp="1"/>
          </p:cNvSpPr>
          <p:nvPr>
            <p:ph idx="1"/>
          </p:nvPr>
        </p:nvSpPr>
        <p:spPr/>
        <p:txBody>
          <a:bodyPr>
            <a:normAutofit/>
          </a:bodyPr>
          <a:lstStyle/>
          <a:p>
            <a:r>
              <a:rPr lang="en-US" sz="3200" dirty="0"/>
              <a:t> Introduce yourselves, share your preferred pronouns, and share why you wanted to participate in this webinar.</a:t>
            </a:r>
          </a:p>
        </p:txBody>
      </p:sp>
    </p:spTree>
    <p:extLst>
      <p:ext uri="{BB962C8B-B14F-4D97-AF65-F5344CB8AC3E}">
        <p14:creationId xmlns:p14="http://schemas.microsoft.com/office/powerpoint/2010/main" val="199766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343" y="241921"/>
            <a:ext cx="6037943" cy="6011108"/>
          </a:xfrm>
          <a:prstGeom prst="rect">
            <a:avLst/>
          </a:prstGeom>
        </p:spPr>
      </p:pic>
      <p:sp>
        <p:nvSpPr>
          <p:cNvPr id="4" name="TextBox 3"/>
          <p:cNvSpPr txBox="1"/>
          <p:nvPr/>
        </p:nvSpPr>
        <p:spPr>
          <a:xfrm>
            <a:off x="6357257" y="638629"/>
            <a:ext cx="2554514" cy="369332"/>
          </a:xfrm>
          <a:prstGeom prst="rect">
            <a:avLst/>
          </a:prstGeom>
          <a:noFill/>
        </p:spPr>
        <p:txBody>
          <a:bodyPr wrap="square" rtlCol="0">
            <a:spAutoFit/>
          </a:bodyPr>
          <a:lstStyle/>
          <a:p>
            <a:r>
              <a:rPr lang="en-US" b="1" dirty="0">
                <a:solidFill>
                  <a:schemeClr val="tx2">
                    <a:lumMod val="75000"/>
                    <a:lumOff val="25000"/>
                  </a:schemeClr>
                </a:solidFill>
              </a:rPr>
              <a:t>DOMINANT CULTURE</a:t>
            </a:r>
          </a:p>
        </p:txBody>
      </p:sp>
      <p:sp>
        <p:nvSpPr>
          <p:cNvPr id="5" name="TextBox 4"/>
          <p:cNvSpPr txBox="1"/>
          <p:nvPr/>
        </p:nvSpPr>
        <p:spPr>
          <a:xfrm>
            <a:off x="5646057" y="2743200"/>
            <a:ext cx="1422400" cy="2585323"/>
          </a:xfrm>
          <a:prstGeom prst="rect">
            <a:avLst/>
          </a:prstGeom>
          <a:noFill/>
        </p:spPr>
        <p:txBody>
          <a:bodyPr wrap="square" rtlCol="0">
            <a:spAutoFit/>
          </a:bodyPr>
          <a:lstStyle/>
          <a:p>
            <a:r>
              <a:rPr lang="en-US" dirty="0"/>
              <a:t>Political</a:t>
            </a:r>
          </a:p>
          <a:p>
            <a:r>
              <a:rPr lang="en-US" dirty="0"/>
              <a:t>Religious</a:t>
            </a:r>
          </a:p>
          <a:p>
            <a:r>
              <a:rPr lang="en-US" dirty="0"/>
              <a:t>Ethnic </a:t>
            </a:r>
          </a:p>
          <a:p>
            <a:r>
              <a:rPr lang="en-US" dirty="0"/>
              <a:t>Racial </a:t>
            </a:r>
          </a:p>
          <a:p>
            <a:r>
              <a:rPr lang="en-US" dirty="0"/>
              <a:t>Class</a:t>
            </a:r>
          </a:p>
          <a:p>
            <a:r>
              <a:rPr lang="en-US" dirty="0"/>
              <a:t>Gender</a:t>
            </a:r>
          </a:p>
          <a:p>
            <a:r>
              <a:rPr lang="en-US" dirty="0"/>
              <a:t>Age</a:t>
            </a:r>
          </a:p>
          <a:p>
            <a:r>
              <a:rPr lang="en-US" dirty="0"/>
              <a:t>Body</a:t>
            </a:r>
          </a:p>
          <a:p>
            <a:r>
              <a:rPr lang="en-US" dirty="0"/>
              <a:t>Sexuality</a:t>
            </a:r>
          </a:p>
        </p:txBody>
      </p:sp>
      <p:sp>
        <p:nvSpPr>
          <p:cNvPr id="6" name="TextBox 5"/>
          <p:cNvSpPr txBox="1"/>
          <p:nvPr/>
        </p:nvSpPr>
        <p:spPr>
          <a:xfrm rot="16200000">
            <a:off x="4234151" y="3080626"/>
            <a:ext cx="2525485" cy="369332"/>
          </a:xfrm>
          <a:prstGeom prst="rect">
            <a:avLst/>
          </a:prstGeom>
          <a:noFill/>
        </p:spPr>
        <p:txBody>
          <a:bodyPr wrap="square" rtlCol="0">
            <a:spAutoFit/>
          </a:bodyPr>
          <a:lstStyle/>
          <a:p>
            <a:r>
              <a:rPr lang="en-US" b="1" dirty="0">
                <a:solidFill>
                  <a:schemeClr val="tx2">
                    <a:lumMod val="75000"/>
                    <a:lumOff val="25000"/>
                  </a:schemeClr>
                </a:solidFill>
              </a:rPr>
              <a:t>SUBCULTURES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2377" y="4463826"/>
            <a:ext cx="1729394" cy="1729394"/>
          </a:xfrm>
          <a:prstGeom prst="rect">
            <a:avLst/>
          </a:prstGeom>
        </p:spPr>
      </p:pic>
    </p:spTree>
    <p:extLst>
      <p:ext uri="{BB962C8B-B14F-4D97-AF65-F5344CB8AC3E}">
        <p14:creationId xmlns:p14="http://schemas.microsoft.com/office/powerpoint/2010/main" val="810152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3823" y="1491800"/>
            <a:ext cx="5475440" cy="3457349"/>
          </a:xfrm>
          <a:prstGeom prst="rect">
            <a:avLst/>
          </a:prstGeom>
        </p:spPr>
      </p:pic>
      <p:sp>
        <p:nvSpPr>
          <p:cNvPr id="2" name="Title 1"/>
          <p:cNvSpPr>
            <a:spLocks noGrp="1"/>
          </p:cNvSpPr>
          <p:nvPr>
            <p:ph type="title"/>
          </p:nvPr>
        </p:nvSpPr>
        <p:spPr/>
        <p:txBody>
          <a:bodyPr/>
          <a:lstStyle/>
          <a:p>
            <a:r>
              <a:rPr lang="en-US" dirty="0"/>
              <a:t>Example</a:t>
            </a:r>
          </a:p>
        </p:txBody>
      </p:sp>
      <p:sp>
        <p:nvSpPr>
          <p:cNvPr id="4" name="Content Placeholder 3"/>
          <p:cNvSpPr>
            <a:spLocks noGrp="1"/>
          </p:cNvSpPr>
          <p:nvPr>
            <p:ph idx="1"/>
          </p:nvPr>
        </p:nvSpPr>
        <p:spPr>
          <a:xfrm>
            <a:off x="838200" y="5090265"/>
            <a:ext cx="7467600" cy="1431324"/>
          </a:xfrm>
        </p:spPr>
        <p:txBody>
          <a:bodyPr>
            <a:normAutofit fontScale="85000" lnSpcReduction="20000"/>
          </a:bodyPr>
          <a:lstStyle/>
          <a:p>
            <a:r>
              <a:rPr lang="en-US" dirty="0"/>
              <a:t>In the U.S., income inequality has been steadily growing; we accept the growing gap between the rich and the rest of us as “normal,” the way things are. Can you come up with another example of a widely held cultural norm (think of one that functions to make “normal” what is actually absurd, like this example)?</a:t>
            </a:r>
          </a:p>
        </p:txBody>
      </p:sp>
    </p:spTree>
    <p:extLst>
      <p:ext uri="{BB962C8B-B14F-4D97-AF65-F5344CB8AC3E}">
        <p14:creationId xmlns:p14="http://schemas.microsoft.com/office/powerpoint/2010/main" val="4251344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cultural racism?</a:t>
            </a:r>
          </a:p>
        </p:txBody>
      </p:sp>
      <p:sp>
        <p:nvSpPr>
          <p:cNvPr id="3" name="Content Placeholder 2"/>
          <p:cNvSpPr>
            <a:spLocks noGrp="1"/>
          </p:cNvSpPr>
          <p:nvPr>
            <p:ph idx="1"/>
          </p:nvPr>
        </p:nvSpPr>
        <p:spPr/>
        <p:txBody>
          <a:bodyPr>
            <a:normAutofit/>
          </a:bodyPr>
          <a:lstStyle/>
          <a:p>
            <a:r>
              <a:rPr lang="en-US" sz="3200" dirty="0"/>
              <a:t>Cultural racism is how the dominant culture defines reality to </a:t>
            </a:r>
            <a:r>
              <a:rPr lang="en-US" sz="3200" dirty="0">
                <a:solidFill>
                  <a:schemeClr val="accent1">
                    <a:lumMod val="75000"/>
                  </a:schemeClr>
                </a:solidFill>
              </a:rPr>
              <a:t>advantage, validate, and lift up white people </a:t>
            </a:r>
            <a:r>
              <a:rPr lang="en-US" sz="3200" dirty="0"/>
              <a:t>and </a:t>
            </a:r>
            <a:r>
              <a:rPr lang="en-US" sz="3200" dirty="0">
                <a:solidFill>
                  <a:schemeClr val="accent1">
                    <a:lumMod val="75000"/>
                  </a:schemeClr>
                </a:solidFill>
              </a:rPr>
              <a:t>disadvantage invalidate, and </a:t>
            </a:r>
            <a:r>
              <a:rPr lang="en-US" sz="3200" dirty="0">
                <a:solidFill>
                  <a:srgbClr val="7D260E"/>
                </a:solidFill>
              </a:rPr>
              <a:t>oppress People of Color</a:t>
            </a:r>
            <a:r>
              <a:rPr lang="en-US" sz="3200" dirty="0"/>
              <a:t>.</a:t>
            </a:r>
          </a:p>
        </p:txBody>
      </p:sp>
    </p:spTree>
    <p:extLst>
      <p:ext uri="{BB962C8B-B14F-4D97-AF65-F5344CB8AC3E}">
        <p14:creationId xmlns:p14="http://schemas.microsoft.com/office/powerpoint/2010/main" val="2484456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4" name="Content Placeholder 3"/>
          <p:cNvSpPr>
            <a:spLocks noGrp="1"/>
          </p:cNvSpPr>
          <p:nvPr>
            <p:ph idx="1"/>
          </p:nvPr>
        </p:nvSpPr>
        <p:spPr>
          <a:xfrm>
            <a:off x="838200" y="5090265"/>
            <a:ext cx="7467600" cy="1431324"/>
          </a:xfrm>
        </p:spPr>
        <p:txBody>
          <a:bodyPr>
            <a:normAutofit/>
          </a:bodyPr>
          <a:lstStyle/>
          <a:p>
            <a:r>
              <a:rPr lang="en-US" dirty="0"/>
              <a:t>Our cultural story is that POC are dangerous. Can you come up with another example of a widely held cultural norm that perpetuates racism?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1657" y="1879237"/>
            <a:ext cx="5147777" cy="2882755"/>
          </a:xfrm>
          <a:prstGeom prst="rect">
            <a:avLst/>
          </a:prstGeom>
        </p:spPr>
      </p:pic>
    </p:spTree>
    <p:extLst>
      <p:ext uri="{BB962C8B-B14F-4D97-AF65-F5344CB8AC3E}">
        <p14:creationId xmlns:p14="http://schemas.microsoft.com/office/powerpoint/2010/main" val="1793650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67544"/>
            <a:ext cx="7467600" cy="3951337"/>
          </a:xfrm>
        </p:spPr>
        <p:txBody>
          <a:bodyPr/>
          <a:lstStyle/>
          <a:p>
            <a:r>
              <a:rPr lang="en-US" dirty="0"/>
              <a:t>A major purpose of cultural racism is to justify racist policies and procedures.</a:t>
            </a:r>
          </a:p>
        </p:txBody>
      </p:sp>
      <p:pic>
        <p:nvPicPr>
          <p:cNvPr id="5" name="Picture 4" descr="right to remain sile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6864" y="1565213"/>
            <a:ext cx="4697045" cy="3585531"/>
          </a:xfrm>
          <a:prstGeom prst="rect">
            <a:avLst/>
          </a:prstGeom>
        </p:spPr>
      </p:pic>
    </p:spTree>
    <p:extLst>
      <p:ext uri="{BB962C8B-B14F-4D97-AF65-F5344CB8AC3E}">
        <p14:creationId xmlns:p14="http://schemas.microsoft.com/office/powerpoint/2010/main" val="88877395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Sketchbook.thmx</Template>
  <TotalTime>2407</TotalTime>
  <Words>1513</Words>
  <Application>Microsoft Macintosh PowerPoint</Application>
  <PresentationFormat>On-screen Show (4:3)</PresentationFormat>
  <Paragraphs>176</Paragraphs>
  <Slides>30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Avenir Next</vt:lpstr>
      <vt:lpstr>Calibri</vt:lpstr>
      <vt:lpstr>Rage Italic</vt:lpstr>
      <vt:lpstr>Tw Cen MT</vt:lpstr>
      <vt:lpstr>Wingdings</vt:lpstr>
      <vt:lpstr>Sketchbook</vt:lpstr>
      <vt:lpstr>White Supremacy Culture</vt:lpstr>
      <vt:lpstr>PowerPoint Presentation</vt:lpstr>
      <vt:lpstr>What is culture?</vt:lpstr>
      <vt:lpstr>Introductions</vt:lpstr>
      <vt:lpstr>PowerPoint Presentation</vt:lpstr>
      <vt:lpstr>Example</vt:lpstr>
      <vt:lpstr>What is cultural racism?</vt:lpstr>
      <vt:lpstr>Example</vt:lpstr>
      <vt:lpstr>PowerPoint Presentation</vt:lpstr>
      <vt:lpstr>PowerPoint Presentation</vt:lpstr>
      <vt:lpstr>What is white supremacy culture?</vt:lpstr>
      <vt:lpstr>We all live in a white supremacy culture  and it impacts all of us.</vt:lpstr>
      <vt:lpstr>PowerPoint Presentation</vt:lpstr>
      <vt:lpstr>A partial list of white supremacy characteristics includes …</vt:lpstr>
      <vt:lpstr> Before we even describe them, pick one and talk about how you think it keeps racism going. </vt:lpstr>
      <vt:lpstr>We’re going to focus on three:  defensiveness, either/or thinking, and right to comfort. </vt:lpstr>
      <vt:lpstr>Defensiveness and denial show up as</vt:lpstr>
      <vt:lpstr>Which of these have you witnessed or participated in? What are some antidotes to perfectionism?</vt:lpstr>
      <vt:lpstr>Antidotes or alternate ways of showing up:</vt:lpstr>
      <vt:lpstr>Either/or thinking shows up as</vt:lpstr>
      <vt:lpstr>Name a time you participated in either/or thinking. What were the consequences? What are some antidotes to either/or thinking?</vt:lpstr>
      <vt:lpstr>Some antidotes to either/or thinking …</vt:lpstr>
      <vt:lpstr>Right to comfort shows up as</vt:lpstr>
      <vt:lpstr>How have you seen right to comfort show up? In yourself? In others? What are some antidotes to right to comfort? </vt:lpstr>
      <vt:lpstr>Some antidotes to right to comfort are … </vt:lpstr>
      <vt:lpstr>Now pick one from the list and have a conversation about how it shows up and possible antidotes.</vt:lpstr>
      <vt:lpstr>PowerPoint Presentation</vt:lpstr>
      <vt:lpstr>dRworks Racial Equity Principles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Tema Okun</dc:creator>
  <cp:lastModifiedBy>Tema Okun</cp:lastModifiedBy>
  <cp:revision>42</cp:revision>
  <dcterms:created xsi:type="dcterms:W3CDTF">2016-03-09T14:18:45Z</dcterms:created>
  <dcterms:modified xsi:type="dcterms:W3CDTF">2019-03-22T14:06:41Z</dcterms:modified>
</cp:coreProperties>
</file>